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6" r:id="rId5"/>
  </p:sldMasterIdLst>
  <p:notesMasterIdLst>
    <p:notesMasterId r:id="rId56"/>
  </p:notesMasterIdLst>
  <p:handoutMasterIdLst>
    <p:handoutMasterId r:id="rId57"/>
  </p:handoutMasterIdLst>
  <p:sldIdLst>
    <p:sldId id="764" r:id="rId6"/>
    <p:sldId id="785" r:id="rId7"/>
    <p:sldId id="786" r:id="rId8"/>
    <p:sldId id="795" r:id="rId9"/>
    <p:sldId id="796" r:id="rId10"/>
    <p:sldId id="787" r:id="rId11"/>
    <p:sldId id="788" r:id="rId12"/>
    <p:sldId id="797" r:id="rId13"/>
    <p:sldId id="794" r:id="rId14"/>
    <p:sldId id="789" r:id="rId15"/>
    <p:sldId id="790" r:id="rId16"/>
    <p:sldId id="793" r:id="rId17"/>
    <p:sldId id="784" r:id="rId18"/>
    <p:sldId id="765" r:id="rId19"/>
    <p:sldId id="766" r:id="rId20"/>
    <p:sldId id="767" r:id="rId21"/>
    <p:sldId id="768" r:id="rId22"/>
    <p:sldId id="657" r:id="rId23"/>
    <p:sldId id="732" r:id="rId24"/>
    <p:sldId id="693" r:id="rId25"/>
    <p:sldId id="716" r:id="rId26"/>
    <p:sldId id="721" r:id="rId27"/>
    <p:sldId id="717" r:id="rId28"/>
    <p:sldId id="719" r:id="rId29"/>
    <p:sldId id="720" r:id="rId30"/>
    <p:sldId id="723" r:id="rId31"/>
    <p:sldId id="724" r:id="rId32"/>
    <p:sldId id="725" r:id="rId33"/>
    <p:sldId id="726" r:id="rId34"/>
    <p:sldId id="694" r:id="rId35"/>
    <p:sldId id="783" r:id="rId36"/>
    <p:sldId id="734" r:id="rId37"/>
    <p:sldId id="735" r:id="rId38"/>
    <p:sldId id="736" r:id="rId39"/>
    <p:sldId id="738" r:id="rId40"/>
    <p:sldId id="737" r:id="rId41"/>
    <p:sldId id="739" r:id="rId42"/>
    <p:sldId id="740" r:id="rId43"/>
    <p:sldId id="741" r:id="rId44"/>
    <p:sldId id="742" r:id="rId45"/>
    <p:sldId id="695" r:id="rId46"/>
    <p:sldId id="743" r:id="rId47"/>
    <p:sldId id="744" r:id="rId48"/>
    <p:sldId id="746" r:id="rId49"/>
    <p:sldId id="745" r:id="rId50"/>
    <p:sldId id="749" r:id="rId51"/>
    <p:sldId id="696" r:id="rId52"/>
    <p:sldId id="687" r:id="rId53"/>
    <p:sldId id="763" r:id="rId54"/>
    <p:sldId id="781" r:id="rId55"/>
  </p:sldIdLst>
  <p:sldSz cx="9144000" cy="6858000" type="screen4x3"/>
  <p:notesSz cx="6985000" cy="9283700"/>
  <p:defaultTextStyle>
    <a:defPPr>
      <a:defRPr lang="en-US"/>
    </a:defPPr>
    <a:lvl1pPr algn="l" rtl="0" eaLnBrk="0" fontAlgn="base" hangingPunct="0">
      <a:lnSpc>
        <a:spcPct val="90000"/>
      </a:lnSpc>
      <a:spcBef>
        <a:spcPct val="50000"/>
      </a:spcBef>
      <a:spcAft>
        <a:spcPct val="0"/>
      </a:spcAft>
      <a:buClr>
        <a:schemeClr val="tx1"/>
      </a:buClr>
      <a:buFont typeface="Arial" pitchFamily="34" charset="0"/>
      <a:buChar char="»"/>
      <a:defRPr sz="2600" kern="1200">
        <a:solidFill>
          <a:schemeClr val="tx1"/>
        </a:solidFill>
        <a:latin typeface="Arial" pitchFamily="34" charset="0"/>
        <a:ea typeface="+mn-ea"/>
        <a:cs typeface="Arial" pitchFamily="34" charset="0"/>
      </a:defRPr>
    </a:lvl1pPr>
    <a:lvl2pPr marL="457200" algn="l" rtl="0" eaLnBrk="0" fontAlgn="base" hangingPunct="0">
      <a:lnSpc>
        <a:spcPct val="90000"/>
      </a:lnSpc>
      <a:spcBef>
        <a:spcPct val="50000"/>
      </a:spcBef>
      <a:spcAft>
        <a:spcPct val="0"/>
      </a:spcAft>
      <a:buClr>
        <a:schemeClr val="tx1"/>
      </a:buClr>
      <a:buFont typeface="Arial" pitchFamily="34" charset="0"/>
      <a:buChar char="»"/>
      <a:defRPr sz="2600" kern="1200">
        <a:solidFill>
          <a:schemeClr val="tx1"/>
        </a:solidFill>
        <a:latin typeface="Arial" pitchFamily="34" charset="0"/>
        <a:ea typeface="+mn-ea"/>
        <a:cs typeface="Arial" pitchFamily="34" charset="0"/>
      </a:defRPr>
    </a:lvl2pPr>
    <a:lvl3pPr marL="914400" algn="l" rtl="0" eaLnBrk="0" fontAlgn="base" hangingPunct="0">
      <a:lnSpc>
        <a:spcPct val="90000"/>
      </a:lnSpc>
      <a:spcBef>
        <a:spcPct val="50000"/>
      </a:spcBef>
      <a:spcAft>
        <a:spcPct val="0"/>
      </a:spcAft>
      <a:buClr>
        <a:schemeClr val="tx1"/>
      </a:buClr>
      <a:buFont typeface="Arial" pitchFamily="34" charset="0"/>
      <a:buChar char="»"/>
      <a:defRPr sz="2600" kern="1200">
        <a:solidFill>
          <a:schemeClr val="tx1"/>
        </a:solidFill>
        <a:latin typeface="Arial" pitchFamily="34" charset="0"/>
        <a:ea typeface="+mn-ea"/>
        <a:cs typeface="Arial" pitchFamily="34" charset="0"/>
      </a:defRPr>
    </a:lvl3pPr>
    <a:lvl4pPr marL="1371600" algn="l" rtl="0" eaLnBrk="0" fontAlgn="base" hangingPunct="0">
      <a:lnSpc>
        <a:spcPct val="90000"/>
      </a:lnSpc>
      <a:spcBef>
        <a:spcPct val="50000"/>
      </a:spcBef>
      <a:spcAft>
        <a:spcPct val="0"/>
      </a:spcAft>
      <a:buClr>
        <a:schemeClr val="tx1"/>
      </a:buClr>
      <a:buFont typeface="Arial" pitchFamily="34" charset="0"/>
      <a:buChar char="»"/>
      <a:defRPr sz="2600" kern="1200">
        <a:solidFill>
          <a:schemeClr val="tx1"/>
        </a:solidFill>
        <a:latin typeface="Arial" pitchFamily="34" charset="0"/>
        <a:ea typeface="+mn-ea"/>
        <a:cs typeface="Arial" pitchFamily="34" charset="0"/>
      </a:defRPr>
    </a:lvl4pPr>
    <a:lvl5pPr marL="1828800" algn="l" rtl="0" eaLnBrk="0" fontAlgn="base" hangingPunct="0">
      <a:lnSpc>
        <a:spcPct val="90000"/>
      </a:lnSpc>
      <a:spcBef>
        <a:spcPct val="50000"/>
      </a:spcBef>
      <a:spcAft>
        <a:spcPct val="0"/>
      </a:spcAft>
      <a:buClr>
        <a:schemeClr val="tx1"/>
      </a:buClr>
      <a:buFont typeface="Arial" pitchFamily="34" charset="0"/>
      <a:buChar char="»"/>
      <a:defRPr sz="2600" kern="1200">
        <a:solidFill>
          <a:schemeClr val="tx1"/>
        </a:solidFill>
        <a:latin typeface="Arial" pitchFamily="34" charset="0"/>
        <a:ea typeface="+mn-ea"/>
        <a:cs typeface="Arial" pitchFamily="34" charset="0"/>
      </a:defRPr>
    </a:lvl5pPr>
    <a:lvl6pPr marL="2286000" algn="l" defTabSz="914400" rtl="0" eaLnBrk="1" latinLnBrk="0" hangingPunct="1">
      <a:defRPr sz="2600" kern="1200">
        <a:solidFill>
          <a:schemeClr val="tx1"/>
        </a:solidFill>
        <a:latin typeface="Arial" pitchFamily="34" charset="0"/>
        <a:ea typeface="+mn-ea"/>
        <a:cs typeface="Arial" pitchFamily="34" charset="0"/>
      </a:defRPr>
    </a:lvl6pPr>
    <a:lvl7pPr marL="2743200" algn="l" defTabSz="914400" rtl="0" eaLnBrk="1" latinLnBrk="0" hangingPunct="1">
      <a:defRPr sz="2600" kern="1200">
        <a:solidFill>
          <a:schemeClr val="tx1"/>
        </a:solidFill>
        <a:latin typeface="Arial" pitchFamily="34" charset="0"/>
        <a:ea typeface="+mn-ea"/>
        <a:cs typeface="Arial" pitchFamily="34" charset="0"/>
      </a:defRPr>
    </a:lvl7pPr>
    <a:lvl8pPr marL="3200400" algn="l" defTabSz="914400" rtl="0" eaLnBrk="1" latinLnBrk="0" hangingPunct="1">
      <a:defRPr sz="2600" kern="1200">
        <a:solidFill>
          <a:schemeClr val="tx1"/>
        </a:solidFill>
        <a:latin typeface="Arial" pitchFamily="34" charset="0"/>
        <a:ea typeface="+mn-ea"/>
        <a:cs typeface="Arial" pitchFamily="34" charset="0"/>
      </a:defRPr>
    </a:lvl8pPr>
    <a:lvl9pPr marL="3657600" algn="l" defTabSz="914400" rtl="0" eaLnBrk="1" latinLnBrk="0" hangingPunct="1">
      <a:defRPr sz="26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8AC2E9"/>
    <a:srgbClr val="AB9C8F"/>
    <a:srgbClr val="5F574F"/>
    <a:srgbClr val="E0E6B0"/>
    <a:srgbClr val="DBE5EA"/>
    <a:srgbClr val="76BCCB"/>
    <a:srgbClr val="245A75"/>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95" autoAdjust="0"/>
    <p:restoredTop sz="91429" autoAdjust="0"/>
  </p:normalViewPr>
  <p:slideViewPr>
    <p:cSldViewPr>
      <p:cViewPr varScale="1">
        <p:scale>
          <a:sx n="103" d="100"/>
          <a:sy n="103" d="100"/>
        </p:scale>
        <p:origin x="-1134" y="-90"/>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2334" y="-96"/>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liverbastert\AppData\Local\Microsoft\Windows\Temporary%20Internet%20Files\Content.Outlook\00A74MH6\HistoricSolverComparison_201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lineChart>
        <c:grouping val="standard"/>
        <c:ser>
          <c:idx val="0"/>
          <c:order val="0"/>
          <c:tx>
            <c:strRef>
              <c:f>Sheet1!$B$1</c:f>
              <c:strCache>
                <c:ptCount val="1"/>
                <c:pt idx="0">
                  <c:v>Numbers Solved</c:v>
                </c:pt>
              </c:strCache>
            </c:strRef>
          </c:tx>
          <c:marker>
            <c:symbol val="diamond"/>
            <c:size val="9"/>
          </c:marker>
          <c:cat>
            <c:strRef>
              <c:f>Sheet1!$A$2:$A$9</c:f>
              <c:strCache>
                <c:ptCount val="8"/>
                <c:pt idx="0">
                  <c:v>2003B</c:v>
                </c:pt>
                <c:pt idx="1">
                  <c:v>2004B</c:v>
                </c:pt>
                <c:pt idx="2">
                  <c:v>2005B</c:v>
                </c:pt>
                <c:pt idx="3">
                  <c:v>2006B</c:v>
                </c:pt>
                <c:pt idx="4">
                  <c:v>2007B</c:v>
                </c:pt>
                <c:pt idx="5">
                  <c:v>2008A</c:v>
                </c:pt>
                <c:pt idx="6">
                  <c:v>7.0</c:v>
                </c:pt>
                <c:pt idx="7">
                  <c:v>7.1</c:v>
                </c:pt>
              </c:strCache>
            </c:strRef>
          </c:cat>
          <c:val>
            <c:numRef>
              <c:f>Sheet1!$B$2:$B$9</c:f>
              <c:numCache>
                <c:formatCode>General</c:formatCode>
                <c:ptCount val="8"/>
                <c:pt idx="0">
                  <c:v>153</c:v>
                </c:pt>
                <c:pt idx="1">
                  <c:v>215</c:v>
                </c:pt>
                <c:pt idx="2">
                  <c:v>238</c:v>
                </c:pt>
                <c:pt idx="3">
                  <c:v>241</c:v>
                </c:pt>
                <c:pt idx="4">
                  <c:v>247</c:v>
                </c:pt>
                <c:pt idx="5">
                  <c:v>255</c:v>
                </c:pt>
                <c:pt idx="6">
                  <c:v>264</c:v>
                </c:pt>
                <c:pt idx="7">
                  <c:v>274</c:v>
                </c:pt>
              </c:numCache>
            </c:numRef>
          </c:val>
        </c:ser>
        <c:marker val="1"/>
        <c:axId val="172579456"/>
        <c:axId val="172712320"/>
      </c:lineChart>
      <c:lineChart>
        <c:grouping val="standard"/>
        <c:ser>
          <c:idx val="1"/>
          <c:order val="1"/>
          <c:tx>
            <c:strRef>
              <c:f>Sheet1!$C$1</c:f>
              <c:strCache>
                <c:ptCount val="1"/>
                <c:pt idx="0">
                  <c:v>Total Time</c:v>
                </c:pt>
              </c:strCache>
            </c:strRef>
          </c:tx>
          <c:spPr>
            <a:ln>
              <a:solidFill>
                <a:srgbClr val="E242CB"/>
              </a:solidFill>
            </a:ln>
          </c:spPr>
          <c:marker>
            <c:spPr>
              <a:solidFill>
                <a:srgbClr val="E242CB"/>
              </a:solidFill>
              <a:ln>
                <a:solidFill>
                  <a:srgbClr val="E242CB"/>
                </a:solidFill>
              </a:ln>
            </c:spPr>
          </c:marker>
          <c:cat>
            <c:strRef>
              <c:f>Sheet1!$A$2:$A$9</c:f>
              <c:strCache>
                <c:ptCount val="8"/>
                <c:pt idx="0">
                  <c:v>2003B</c:v>
                </c:pt>
                <c:pt idx="1">
                  <c:v>2004B</c:v>
                </c:pt>
                <c:pt idx="2">
                  <c:v>2005B</c:v>
                </c:pt>
                <c:pt idx="3">
                  <c:v>2006B</c:v>
                </c:pt>
                <c:pt idx="4">
                  <c:v>2007B</c:v>
                </c:pt>
                <c:pt idx="5">
                  <c:v>2008A</c:v>
                </c:pt>
                <c:pt idx="6">
                  <c:v>7.0</c:v>
                </c:pt>
                <c:pt idx="7">
                  <c:v>7.1</c:v>
                </c:pt>
              </c:strCache>
            </c:strRef>
          </c:cat>
          <c:val>
            <c:numRef>
              <c:f>Sheet1!$C$2:$C$9</c:f>
              <c:numCache>
                <c:formatCode>General</c:formatCode>
                <c:ptCount val="8"/>
                <c:pt idx="0">
                  <c:v>245704.76162500004</c:v>
                </c:pt>
                <c:pt idx="1">
                  <c:v>148988.46999999968</c:v>
                </c:pt>
                <c:pt idx="2">
                  <c:v>105912.28999999989</c:v>
                </c:pt>
                <c:pt idx="3">
                  <c:v>90130.920000000013</c:v>
                </c:pt>
                <c:pt idx="4">
                  <c:v>78305.300000000017</c:v>
                </c:pt>
                <c:pt idx="5">
                  <c:v>64225.789999999994</c:v>
                </c:pt>
                <c:pt idx="6">
                  <c:v>47963.876777251193</c:v>
                </c:pt>
                <c:pt idx="7">
                  <c:v>32654.398104265449</c:v>
                </c:pt>
              </c:numCache>
            </c:numRef>
          </c:val>
        </c:ser>
        <c:marker val="1"/>
        <c:axId val="172714240"/>
        <c:axId val="172716032"/>
      </c:lineChart>
      <c:catAx>
        <c:axId val="172579456"/>
        <c:scaling>
          <c:orientation val="minMax"/>
        </c:scaling>
        <c:axPos val="b"/>
        <c:title>
          <c:tx>
            <c:rich>
              <a:bodyPr/>
              <a:lstStyle/>
              <a:p>
                <a:pPr>
                  <a:defRPr/>
                </a:pPr>
                <a:r>
                  <a:rPr lang="en-US"/>
                  <a:t>Release</a:t>
                </a:r>
              </a:p>
            </c:rich>
          </c:tx>
        </c:title>
        <c:numFmt formatCode="@" sourceLinked="1"/>
        <c:tickLblPos val="nextTo"/>
        <c:crossAx val="172712320"/>
        <c:crosses val="autoZero"/>
        <c:auto val="1"/>
        <c:lblAlgn val="ctr"/>
        <c:lblOffset val="100"/>
      </c:catAx>
      <c:valAx>
        <c:axId val="172712320"/>
        <c:scaling>
          <c:orientation val="minMax"/>
          <c:min val="150"/>
        </c:scaling>
        <c:axPos val="l"/>
        <c:majorGridlines/>
        <c:title>
          <c:tx>
            <c:rich>
              <a:bodyPr rot="-5400000" vert="horz"/>
              <a:lstStyle/>
              <a:p>
                <a:pPr>
                  <a:defRPr/>
                </a:pPr>
                <a:r>
                  <a:rPr lang="en-US"/>
                  <a:t>Number Solved </a:t>
                </a:r>
              </a:p>
            </c:rich>
          </c:tx>
        </c:title>
        <c:numFmt formatCode="General" sourceLinked="1"/>
        <c:tickLblPos val="nextTo"/>
        <c:crossAx val="172579456"/>
        <c:crosses val="autoZero"/>
        <c:crossBetween val="between"/>
      </c:valAx>
      <c:catAx>
        <c:axId val="172714240"/>
        <c:scaling>
          <c:orientation val="minMax"/>
        </c:scaling>
        <c:delete val="1"/>
        <c:axPos val="b"/>
        <c:tickLblPos val="none"/>
        <c:crossAx val="172716032"/>
        <c:crosses val="autoZero"/>
        <c:auto val="1"/>
        <c:lblAlgn val="ctr"/>
        <c:lblOffset val="100"/>
      </c:catAx>
      <c:valAx>
        <c:axId val="172716032"/>
        <c:scaling>
          <c:orientation val="minMax"/>
        </c:scaling>
        <c:axPos val="r"/>
        <c:title>
          <c:tx>
            <c:rich>
              <a:bodyPr rot="-5400000" vert="horz"/>
              <a:lstStyle/>
              <a:p>
                <a:pPr>
                  <a:defRPr/>
                </a:pPr>
                <a:r>
                  <a:rPr lang="en-US"/>
                  <a:t>Total Solution Time</a:t>
                </a:r>
              </a:p>
            </c:rich>
          </c:tx>
        </c:title>
        <c:numFmt formatCode="General" sourceLinked="1"/>
        <c:tickLblPos val="nextTo"/>
        <c:crossAx val="172714240"/>
        <c:crosses val="max"/>
        <c:crossBetween val="between"/>
      </c:valAx>
      <c:spPr>
        <a:solidFill>
          <a:schemeClr val="bg1">
            <a:lumMod val="75000"/>
          </a:schemeClr>
        </a:solidFill>
      </c:spPr>
    </c:plotArea>
    <c:legend>
      <c:legendPos val="r"/>
    </c:legend>
    <c:plotVisOnly val="1"/>
    <c:dispBlanksAs val="gap"/>
  </c:chart>
  <c:txPr>
    <a:bodyPr/>
    <a:lstStyle/>
    <a:p>
      <a:pPr>
        <a:defRPr sz="1200" baseline="0"/>
      </a:pPr>
      <a:endParaRPr lang="ja-JP"/>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2835275" y="8997950"/>
            <a:ext cx="1295400" cy="93663"/>
          </a:xfrm>
          <a:prstGeom prst="rect">
            <a:avLst/>
          </a:prstGeom>
          <a:noFill/>
          <a:ln w="9525">
            <a:noFill/>
            <a:miter lim="800000"/>
            <a:headEnd/>
            <a:tailEnd/>
          </a:ln>
          <a:effectLst/>
        </p:spPr>
        <p:txBody>
          <a:bodyPr wrap="none" lIns="0" tIns="0" rIns="0" bIns="0"/>
          <a:lstStyle/>
          <a:p>
            <a:pPr algn="ctr" defTabSz="908050" eaLnBrk="1" hangingPunct="1">
              <a:lnSpc>
                <a:spcPct val="88000"/>
              </a:lnSpc>
              <a:buClrTx/>
              <a:buFontTx/>
              <a:buNone/>
              <a:defRPr/>
            </a:pPr>
            <a:r>
              <a:rPr lang="en-US" sz="800"/>
              <a:t>© 2010 Fair Isaac Corporation. Confidential. </a:t>
            </a:r>
          </a:p>
        </p:txBody>
      </p:sp>
      <p:sp>
        <p:nvSpPr>
          <p:cNvPr id="4102" name="Rectangle 6"/>
          <p:cNvSpPr>
            <a:spLocks noChangeArrowheads="1"/>
          </p:cNvSpPr>
          <p:nvPr/>
        </p:nvSpPr>
        <p:spPr bwMode="auto">
          <a:xfrm>
            <a:off x="4859338" y="8888413"/>
            <a:ext cx="885825" cy="193675"/>
          </a:xfrm>
          <a:prstGeom prst="rect">
            <a:avLst/>
          </a:prstGeom>
          <a:noFill/>
          <a:ln w="9525">
            <a:noFill/>
            <a:miter lim="800000"/>
            <a:headEnd/>
            <a:tailEnd/>
          </a:ln>
          <a:effectLst/>
        </p:spPr>
        <p:txBody>
          <a:bodyPr lIns="18996" tIns="0" rIns="18996" bIns="0" anchor="b"/>
          <a:lstStyle/>
          <a:p>
            <a:pPr algn="r" defTabSz="908050" eaLnBrk="1" hangingPunct="1">
              <a:lnSpc>
                <a:spcPct val="88000"/>
              </a:lnSpc>
              <a:spcBef>
                <a:spcPct val="0"/>
              </a:spcBef>
              <a:buClrTx/>
              <a:buFontTx/>
              <a:buNone/>
              <a:defRPr/>
            </a:pPr>
            <a:r>
              <a:rPr lang="en-US" sz="800" i="1"/>
              <a:t>Page </a:t>
            </a:r>
            <a:fld id="{BD57218D-BC1A-49DE-B99D-FB91FDCE23E1}" type="slidenum">
              <a:rPr lang="en-US" sz="800" i="1"/>
              <a:pPr algn="r" defTabSz="908050" eaLnBrk="1" hangingPunct="1">
                <a:lnSpc>
                  <a:spcPct val="88000"/>
                </a:lnSpc>
                <a:spcBef>
                  <a:spcPct val="0"/>
                </a:spcBef>
                <a:buClrTx/>
                <a:buFontTx/>
                <a:buNone/>
                <a:defRPr/>
              </a:pPr>
              <a:t>&lt;#&gt;</a:t>
            </a:fld>
            <a:endParaRPr lang="en-US" sz="800" i="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8"/>
          <p:cNvSpPr>
            <a:spLocks noGrp="1" noRot="1" noChangeAspect="1" noChangeArrowheads="1" noTextEdit="1"/>
          </p:cNvSpPr>
          <p:nvPr>
            <p:ph type="sldImg" idx="2"/>
          </p:nvPr>
        </p:nvSpPr>
        <p:spPr bwMode="gray">
          <a:xfrm>
            <a:off x="1100138" y="228600"/>
            <a:ext cx="4619625" cy="3465513"/>
          </a:xfrm>
          <a:prstGeom prst="rect">
            <a:avLst/>
          </a:prstGeom>
          <a:noFill/>
          <a:ln w="12700">
            <a:solidFill>
              <a:schemeClr val="tx1"/>
            </a:solidFill>
            <a:miter lim="800000"/>
            <a:headEnd/>
            <a:tailEnd/>
          </a:ln>
        </p:spPr>
      </p:sp>
      <p:sp>
        <p:nvSpPr>
          <p:cNvPr id="2057" name="Rectangle 9"/>
          <p:cNvSpPr>
            <a:spLocks noGrp="1" noChangeArrowheads="1"/>
          </p:cNvSpPr>
          <p:nvPr>
            <p:ph type="body" sz="quarter" idx="3"/>
          </p:nvPr>
        </p:nvSpPr>
        <p:spPr bwMode="gray">
          <a:xfrm>
            <a:off x="1092200" y="3805238"/>
            <a:ext cx="4627563" cy="5024437"/>
          </a:xfrm>
          <a:prstGeom prst="rect">
            <a:avLst/>
          </a:prstGeom>
          <a:noFill/>
          <a:ln w="9525">
            <a:noFill/>
            <a:miter lim="800000"/>
            <a:headEnd/>
            <a:tailEnd/>
          </a:ln>
          <a:effectLst/>
        </p:spPr>
        <p:txBody>
          <a:bodyPr vert="horz" wrap="square" lIns="0" tIns="45911" rIns="0" bIns="45911" numCol="1" anchor="t" anchorCtr="0" compatLnSpc="1">
            <a:prstTxWarp prst="textNoShape">
              <a:avLst/>
            </a:prstTxWarp>
          </a:bodyPr>
          <a:lstStyle/>
          <a:p>
            <a:pPr lvl="0"/>
            <a:r>
              <a:rPr lang="en-US" noProof="0" smtClean="0"/>
              <a:t>This is where you write your notes...</a:t>
            </a:r>
          </a:p>
        </p:txBody>
      </p:sp>
      <p:sp>
        <p:nvSpPr>
          <p:cNvPr id="2058" name="Rectangle 10"/>
          <p:cNvSpPr>
            <a:spLocks noChangeArrowheads="1"/>
          </p:cNvSpPr>
          <p:nvPr/>
        </p:nvSpPr>
        <p:spPr bwMode="gray">
          <a:xfrm>
            <a:off x="1131888" y="8997950"/>
            <a:ext cx="1293812" cy="93663"/>
          </a:xfrm>
          <a:prstGeom prst="rect">
            <a:avLst/>
          </a:prstGeom>
          <a:noFill/>
          <a:ln w="9525">
            <a:noFill/>
            <a:miter lim="800000"/>
            <a:headEnd/>
            <a:tailEnd/>
          </a:ln>
          <a:effectLst/>
        </p:spPr>
        <p:txBody>
          <a:bodyPr wrap="none" lIns="0" tIns="0" rIns="0" bIns="0"/>
          <a:lstStyle/>
          <a:p>
            <a:pPr defTabSz="908050" eaLnBrk="1" hangingPunct="1">
              <a:lnSpc>
                <a:spcPct val="88000"/>
              </a:lnSpc>
              <a:buClrTx/>
              <a:buFontTx/>
              <a:buNone/>
              <a:defRPr/>
            </a:pPr>
            <a:r>
              <a:rPr lang="en-US" sz="800"/>
              <a:t>© 2010 Fair Isaac Corporation. Confidential. </a:t>
            </a:r>
          </a:p>
        </p:txBody>
      </p:sp>
      <p:sp>
        <p:nvSpPr>
          <p:cNvPr id="2062" name="Rectangle 14"/>
          <p:cNvSpPr>
            <a:spLocks noGrp="1" noChangeArrowheads="1"/>
          </p:cNvSpPr>
          <p:nvPr>
            <p:ph type="sldNum" sz="quarter" idx="5"/>
          </p:nvPr>
        </p:nvSpPr>
        <p:spPr bwMode="gray">
          <a:xfrm>
            <a:off x="4025900" y="8985250"/>
            <a:ext cx="1719263" cy="106363"/>
          </a:xfrm>
          <a:prstGeom prst="rect">
            <a:avLst/>
          </a:prstGeom>
          <a:noFill/>
          <a:ln w="9525">
            <a:noFill/>
            <a:miter lim="800000"/>
            <a:headEnd/>
            <a:tailEnd/>
          </a:ln>
          <a:effectLst/>
        </p:spPr>
        <p:txBody>
          <a:bodyPr vert="horz" wrap="square" lIns="18996" tIns="0" rIns="18996" bIns="0" numCol="1" anchor="b" anchorCtr="0" compatLnSpc="1">
            <a:prstTxWarp prst="textNoShape">
              <a:avLst/>
            </a:prstTxWarp>
          </a:bodyPr>
          <a:lstStyle>
            <a:lvl1pPr algn="r" defTabSz="908050" eaLnBrk="1" hangingPunct="1">
              <a:lnSpc>
                <a:spcPct val="88000"/>
              </a:lnSpc>
              <a:spcBef>
                <a:spcPct val="0"/>
              </a:spcBef>
              <a:buClrTx/>
              <a:buFontTx/>
              <a:buNone/>
              <a:defRPr sz="800"/>
            </a:lvl1pPr>
          </a:lstStyle>
          <a:p>
            <a:pPr>
              <a:defRPr/>
            </a:pPr>
            <a:r>
              <a:rPr lang="en-US"/>
              <a:t>Page </a:t>
            </a:r>
            <a:fld id="{1E2F5A71-CDA6-4929-8ABA-17E4C511D36B}" type="slidenum">
              <a:rPr lang="en-US"/>
              <a:pPr>
                <a:defRPr/>
              </a:pPr>
              <a:t>&lt;#&gt;</a:t>
            </a:fld>
            <a:endParaRPr lang="en-US"/>
          </a:p>
        </p:txBody>
      </p:sp>
    </p:spTree>
  </p:cSld>
  <p:clrMap bg1="lt1" tx1="dk1" bg2="lt2" tx2="dk2" accent1="accent1" accent2="accent2" accent3="accent3" accent4="accent4" accent5="accent5" accent6="accent6" hlink="hlink" folHlink="folHlink"/>
  <p:notesStyle>
    <a:lvl1pPr algn="l" defTabSz="1039813" rtl="0" eaLnBrk="0" fontAlgn="base" hangingPunct="0">
      <a:lnSpc>
        <a:spcPct val="90000"/>
      </a:lnSpc>
      <a:spcBef>
        <a:spcPct val="50000"/>
      </a:spcBef>
      <a:spcAft>
        <a:spcPct val="0"/>
      </a:spcAft>
      <a:defRPr sz="1000" kern="1200">
        <a:solidFill>
          <a:schemeClr val="tx1"/>
        </a:solidFill>
        <a:latin typeface="Arial" pitchFamily="34" charset="0"/>
        <a:ea typeface="+mn-ea"/>
        <a:cs typeface="+mn-cs"/>
      </a:defRPr>
    </a:lvl1pPr>
    <a:lvl2pPr marL="742950" indent="-285750" algn="l" defTabSz="1039813" rtl="0" eaLnBrk="0" fontAlgn="base" hangingPunct="0">
      <a:spcBef>
        <a:spcPct val="30000"/>
      </a:spcBef>
      <a:spcAft>
        <a:spcPct val="0"/>
      </a:spcAft>
      <a:defRPr sz="900" kern="1200">
        <a:solidFill>
          <a:schemeClr val="tx1"/>
        </a:solidFill>
        <a:latin typeface="Arial" pitchFamily="34" charset="0"/>
        <a:ea typeface="+mn-ea"/>
        <a:cs typeface="+mn-cs"/>
      </a:defRPr>
    </a:lvl2pPr>
    <a:lvl3pPr marL="1143000" indent="-228600" algn="l" defTabSz="1039813" rtl="0" eaLnBrk="0" fontAlgn="base" hangingPunct="0">
      <a:spcBef>
        <a:spcPct val="30000"/>
      </a:spcBef>
      <a:spcAft>
        <a:spcPct val="0"/>
      </a:spcAft>
      <a:defRPr sz="900" kern="1200">
        <a:solidFill>
          <a:schemeClr val="tx1"/>
        </a:solidFill>
        <a:latin typeface="Arial" pitchFamily="34" charset="0"/>
        <a:ea typeface="+mn-ea"/>
        <a:cs typeface="+mn-cs"/>
      </a:defRPr>
    </a:lvl3pPr>
    <a:lvl4pPr marL="1600200" indent="-228600" algn="l" defTabSz="1039813" rtl="0" eaLnBrk="0" fontAlgn="base" hangingPunct="0">
      <a:spcBef>
        <a:spcPct val="30000"/>
      </a:spcBef>
      <a:spcAft>
        <a:spcPct val="0"/>
      </a:spcAft>
      <a:defRPr sz="900" kern="1200">
        <a:solidFill>
          <a:schemeClr val="tx1"/>
        </a:solidFill>
        <a:latin typeface="Arial" pitchFamily="34" charset="0"/>
        <a:ea typeface="+mn-ea"/>
        <a:cs typeface="+mn-cs"/>
      </a:defRPr>
    </a:lvl4pPr>
    <a:lvl5pPr marL="2057400" indent="-228600" algn="l" defTabSz="1039813" rtl="0" eaLnBrk="0" fontAlgn="base" hangingPunct="0">
      <a:spcBef>
        <a:spcPct val="30000"/>
      </a:spcBef>
      <a:spcAft>
        <a:spcPct val="0"/>
      </a:spcAft>
      <a:defRPr sz="9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4"/>
          <p:cNvSpPr>
            <a:spLocks noGrp="1" noChangeArrowheads="1"/>
          </p:cNvSpPr>
          <p:nvPr>
            <p:ph type="sldNum" sz="quarter" idx="5"/>
          </p:nvPr>
        </p:nvSpPr>
        <p:spPr>
          <a:noFill/>
        </p:spPr>
        <p:txBody>
          <a:bodyPr/>
          <a:lstStyle/>
          <a:p>
            <a:r>
              <a:rPr lang="en-US" smtClean="0"/>
              <a:t>Page </a:t>
            </a:r>
            <a:fld id="{5D36436D-E234-496F-BA75-231BA4405C51}" type="slidenum">
              <a:rPr lang="en-US" smtClean="0"/>
              <a:pPr/>
              <a:t>1</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smtClean="0"/>
              <a:t>Erfahrungs/Themenbereiche (mit Kundennamen oder mehr Details zu Anwendungen?)</a:t>
            </a:r>
          </a:p>
          <a:p>
            <a:r>
              <a:rPr lang="en-US" smtClean="0"/>
              <a:t>Kundenlogos</a:t>
            </a:r>
          </a:p>
          <a:p>
            <a:r>
              <a:rPr lang="en-US" smtClean="0"/>
              <a:t>Transparente mit Anwendungen pro Solver nicht mehr verwenden, besser Industrie-spezifisch</a:t>
            </a:r>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4"/>
          <p:cNvSpPr>
            <a:spLocks noGrp="1" noChangeArrowheads="1"/>
          </p:cNvSpPr>
          <p:nvPr>
            <p:ph type="sldNum" sz="quarter" idx="5"/>
          </p:nvPr>
        </p:nvSpPr>
        <p:spPr>
          <a:noFill/>
        </p:spPr>
        <p:txBody>
          <a:bodyPr/>
          <a:lstStyle/>
          <a:p>
            <a:r>
              <a:rPr lang="en-US" smtClean="0"/>
              <a:t>Page </a:t>
            </a:r>
            <a:fld id="{43204BA5-2F20-4093-85ED-4D684DECD962}" type="slidenum">
              <a:rPr lang="en-US" smtClean="0"/>
              <a:pPr/>
              <a:t>16</a:t>
            </a:fld>
            <a:endParaRPr lang="en-US" smtClean="0"/>
          </a:p>
        </p:txBody>
      </p:sp>
      <p:sp>
        <p:nvSpPr>
          <p:cNvPr id="65539" name="Rectangle 2"/>
          <p:cNvSpPr>
            <a:spLocks noGrp="1" noRot="1" noChangeAspect="1" noChangeArrowheads="1" noTextEdit="1"/>
          </p:cNvSpPr>
          <p:nvPr>
            <p:ph type="sldImg"/>
          </p:nvPr>
        </p:nvSpPr>
        <p:spPr>
          <a:xfrm>
            <a:off x="1096963" y="228600"/>
            <a:ext cx="4624387" cy="3467100"/>
          </a:xfrm>
          <a:ln/>
        </p:spPr>
      </p:sp>
      <p:sp>
        <p:nvSpPr>
          <p:cNvPr id="65540" name="Rectangle 3"/>
          <p:cNvSpPr>
            <a:spLocks noGrp="1" noChangeArrowheads="1"/>
          </p:cNvSpPr>
          <p:nvPr>
            <p:ph type="body" idx="1"/>
          </p:nvPr>
        </p:nvSpPr>
        <p:spPr>
          <a:xfrm>
            <a:off x="1092200" y="3805238"/>
            <a:ext cx="4627563" cy="5022850"/>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4"/>
          <p:cNvSpPr>
            <a:spLocks noGrp="1" noChangeArrowheads="1"/>
          </p:cNvSpPr>
          <p:nvPr>
            <p:ph type="sldNum" sz="quarter" idx="5"/>
          </p:nvPr>
        </p:nvSpPr>
        <p:spPr>
          <a:noFill/>
        </p:spPr>
        <p:txBody>
          <a:bodyPr/>
          <a:lstStyle/>
          <a:p>
            <a:r>
              <a:rPr lang="en-US" smtClean="0"/>
              <a:t>Page </a:t>
            </a:r>
            <a:fld id="{70A909CD-3FDF-41FE-93F6-24537DD98E78}" type="slidenum">
              <a:rPr lang="en-US" smtClean="0"/>
              <a:pPr/>
              <a:t>17</a:t>
            </a:fld>
            <a:endParaRPr lang="en-US" smtClean="0"/>
          </a:p>
        </p:txBody>
      </p:sp>
      <p:sp>
        <p:nvSpPr>
          <p:cNvPr id="66563" name="Rectangle 2"/>
          <p:cNvSpPr>
            <a:spLocks noGrp="1" noRot="1" noChangeAspect="1" noChangeArrowheads="1" noTextEdit="1"/>
          </p:cNvSpPr>
          <p:nvPr>
            <p:ph type="sldImg"/>
          </p:nvPr>
        </p:nvSpPr>
        <p:spPr>
          <a:xfrm>
            <a:off x="1096963" y="228600"/>
            <a:ext cx="4624387" cy="3467100"/>
          </a:xfrm>
          <a:ln/>
        </p:spPr>
      </p:sp>
      <p:sp>
        <p:nvSpPr>
          <p:cNvPr id="66564" name="Rectangle 3"/>
          <p:cNvSpPr>
            <a:spLocks noGrp="1" noChangeArrowheads="1"/>
          </p:cNvSpPr>
          <p:nvPr>
            <p:ph type="body" idx="1"/>
          </p:nvPr>
        </p:nvSpPr>
        <p:spPr>
          <a:xfrm>
            <a:off x="1092200" y="3805238"/>
            <a:ext cx="4627563" cy="5022850"/>
          </a:xfrm>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4"/>
          <p:cNvSpPr>
            <a:spLocks noGrp="1" noChangeArrowheads="1"/>
          </p:cNvSpPr>
          <p:nvPr>
            <p:ph type="sldNum" sz="quarter" idx="5"/>
          </p:nvPr>
        </p:nvSpPr>
        <p:spPr>
          <a:noFill/>
        </p:spPr>
        <p:txBody>
          <a:bodyPr/>
          <a:lstStyle/>
          <a:p>
            <a:r>
              <a:rPr lang="en-US" smtClean="0"/>
              <a:t>Page </a:t>
            </a:r>
            <a:fld id="{5F63F2BD-35DE-44ED-9018-88DB1FB981AC}" type="slidenum">
              <a:rPr lang="en-US" smtClean="0"/>
              <a:pPr/>
              <a:t>18</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smtClean="0"/>
              <a:t>Erfahrungs/Themenbereiche (mit Kundennamen oder mehr Details zu Anwendungen?)</a:t>
            </a:r>
          </a:p>
          <a:p>
            <a:r>
              <a:rPr lang="en-US" smtClean="0"/>
              <a:t>Kundenlogos</a:t>
            </a:r>
          </a:p>
          <a:p>
            <a:r>
              <a:rPr lang="en-US" smtClean="0"/>
              <a:t>Transparente mit Anwendungen pro Solver nicht mehr verwenden, besser Industrie-spezifisch</a:t>
            </a:r>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4"/>
          <p:cNvSpPr>
            <a:spLocks noGrp="1" noChangeArrowheads="1"/>
          </p:cNvSpPr>
          <p:nvPr>
            <p:ph type="sldNum" sz="quarter" idx="5"/>
          </p:nvPr>
        </p:nvSpPr>
        <p:spPr>
          <a:noFill/>
        </p:spPr>
        <p:txBody>
          <a:bodyPr/>
          <a:lstStyle/>
          <a:p>
            <a:r>
              <a:rPr lang="en-US" smtClean="0"/>
              <a:t>Page </a:t>
            </a:r>
            <a:fld id="{9ADEA000-4513-4C81-9921-8E0A6EF8ACA1}" type="slidenum">
              <a:rPr lang="en-US" smtClean="0"/>
              <a:pPr/>
              <a:t>19</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5"/>
          </p:nvPr>
        </p:nvSpPr>
        <p:spPr>
          <a:ln/>
        </p:spPr>
        <p:txBody>
          <a:bodyPr/>
          <a:lstStyle/>
          <a:p>
            <a:r>
              <a:rPr lang="en-US"/>
              <a:t>Page </a:t>
            </a:r>
            <a:fld id="{4F95C54F-35FB-4DE3-ABC8-0660B4EE8B87}" type="slidenum">
              <a:rPr lang="en-US"/>
              <a:pPr/>
              <a:t>2</a:t>
            </a:fld>
            <a:endParaRPr lang="en-US"/>
          </a:p>
        </p:txBody>
      </p:sp>
      <p:sp>
        <p:nvSpPr>
          <p:cNvPr id="4666370" name="Rectangle 2"/>
          <p:cNvSpPr>
            <a:spLocks noGrp="1" noRot="1" noChangeAspect="1" noChangeArrowheads="1" noTextEdit="1"/>
          </p:cNvSpPr>
          <p:nvPr>
            <p:ph type="sldImg"/>
          </p:nvPr>
        </p:nvSpPr>
        <p:spPr>
          <a:ln/>
        </p:spPr>
      </p:sp>
      <p:sp>
        <p:nvSpPr>
          <p:cNvPr id="466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4"/>
          <p:cNvSpPr>
            <a:spLocks noGrp="1" noChangeArrowheads="1"/>
          </p:cNvSpPr>
          <p:nvPr>
            <p:ph type="sldNum" sz="quarter" idx="5"/>
          </p:nvPr>
        </p:nvSpPr>
        <p:spPr>
          <a:noFill/>
        </p:spPr>
        <p:txBody>
          <a:bodyPr/>
          <a:lstStyle/>
          <a:p>
            <a:r>
              <a:rPr lang="en-US" smtClean="0"/>
              <a:t>Page </a:t>
            </a:r>
            <a:fld id="{984896B3-8E94-40E3-8163-49C5FD65732A}" type="slidenum">
              <a:rPr lang="en-US" smtClean="0"/>
              <a:pPr/>
              <a:t>20</a:t>
            </a:fld>
            <a:endParaRPr lang="en-US" smtClean="0"/>
          </a:p>
        </p:txBody>
      </p:sp>
      <p:sp>
        <p:nvSpPr>
          <p:cNvPr id="71683" name="Rectangle 2"/>
          <p:cNvSpPr>
            <a:spLocks noGrp="1" noRot="1" noChangeAspect="1" noChangeArrowheads="1" noTextEdit="1"/>
          </p:cNvSpPr>
          <p:nvPr>
            <p:ph type="sldImg"/>
          </p:nvPr>
        </p:nvSpPr>
        <p:spPr>
          <a:xfrm>
            <a:off x="1098550" y="228600"/>
            <a:ext cx="4622800" cy="3467100"/>
          </a:xfrm>
          <a:ln/>
        </p:spPr>
      </p:sp>
      <p:sp>
        <p:nvSpPr>
          <p:cNvPr id="71684" name="Rectangle 3"/>
          <p:cNvSpPr>
            <a:spLocks noGrp="1" noChangeArrowheads="1"/>
          </p:cNvSpPr>
          <p:nvPr>
            <p:ph type="body" idx="1"/>
          </p:nvPr>
        </p:nvSpPr>
        <p:spPr>
          <a:xfrm>
            <a:off x="1092200" y="3805238"/>
            <a:ext cx="4627563" cy="5022850"/>
          </a:xfrm>
          <a:noFill/>
          <a:ln/>
        </p:spPr>
        <p:txBody>
          <a:bodyPr/>
          <a:lstStyle/>
          <a:p>
            <a:r>
              <a:rPr lang="en-US" smtClean="0"/>
              <a:t>4-7 - jeweils die rechte Spalte dynamisch beim Durchklicken erscheinen lassen</a:t>
            </a:r>
          </a:p>
          <a:p>
            <a:r>
              <a:rPr lang="en-US" smtClean="0"/>
              <a:t>etwas ueber "Visualization of (intermediate) results" hizufuegen</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4"/>
          <p:cNvSpPr>
            <a:spLocks noGrp="1" noChangeArrowheads="1"/>
          </p:cNvSpPr>
          <p:nvPr>
            <p:ph type="sldNum" sz="quarter" idx="5"/>
          </p:nvPr>
        </p:nvSpPr>
        <p:spPr>
          <a:noFill/>
        </p:spPr>
        <p:txBody>
          <a:bodyPr/>
          <a:lstStyle/>
          <a:p>
            <a:r>
              <a:rPr lang="en-US" smtClean="0"/>
              <a:t>Page </a:t>
            </a:r>
            <a:fld id="{345E5CF1-F03C-4322-BC5B-8E0A6506E05C}" type="slidenum">
              <a:rPr lang="en-US" smtClean="0"/>
              <a:pPr/>
              <a:t>21</a:t>
            </a:fld>
            <a:endParaRPr lang="en-US" smtClean="0"/>
          </a:p>
        </p:txBody>
      </p:sp>
      <p:sp>
        <p:nvSpPr>
          <p:cNvPr id="72707" name="Rectangle 2"/>
          <p:cNvSpPr>
            <a:spLocks noGrp="1" noRot="1" noChangeAspect="1" noChangeArrowheads="1" noTextEdit="1"/>
          </p:cNvSpPr>
          <p:nvPr>
            <p:ph type="sldImg"/>
          </p:nvPr>
        </p:nvSpPr>
        <p:spPr>
          <a:xfrm>
            <a:off x="1098550" y="228600"/>
            <a:ext cx="4622800" cy="3467100"/>
          </a:xfrm>
          <a:ln/>
        </p:spPr>
      </p:sp>
      <p:sp>
        <p:nvSpPr>
          <p:cNvPr id="72708" name="Rectangle 3"/>
          <p:cNvSpPr>
            <a:spLocks noGrp="1" noChangeArrowheads="1"/>
          </p:cNvSpPr>
          <p:nvPr>
            <p:ph type="body" idx="1"/>
          </p:nvPr>
        </p:nvSpPr>
        <p:spPr>
          <a:xfrm>
            <a:off x="1092200" y="3805238"/>
            <a:ext cx="4627563" cy="5022850"/>
          </a:xfrm>
          <a:noFill/>
          <a:ln/>
        </p:spPr>
        <p:txBody>
          <a:bodyPr/>
          <a:lstStyle/>
          <a:p>
            <a:r>
              <a:rPr lang="en-US" smtClean="0"/>
              <a:t>4-7 - jeweils die rechte Spalte dynamisch beim Durchklicken erscheinen lassen</a:t>
            </a:r>
          </a:p>
          <a:p>
            <a:r>
              <a:rPr lang="en-US" smtClean="0"/>
              <a:t>etwas ueber "Visualization of (intermediate) results" hizufuegen</a:t>
            </a:r>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1171575" y="695325"/>
            <a:ext cx="4643438" cy="3481388"/>
          </a:xfrm>
          <a:ln/>
        </p:spPr>
      </p:sp>
      <p:sp>
        <p:nvSpPr>
          <p:cNvPr id="73731" name="Rectangle 3"/>
          <p:cNvSpPr>
            <a:spLocks noGrp="1" noChangeArrowheads="1"/>
          </p:cNvSpPr>
          <p:nvPr>
            <p:ph type="body" idx="1"/>
          </p:nvPr>
        </p:nvSpPr>
        <p:spPr>
          <a:xfrm>
            <a:off x="698500" y="4410075"/>
            <a:ext cx="5588000" cy="4178300"/>
          </a:xfrm>
          <a:noFill/>
          <a:ln/>
        </p:spPr>
        <p:txBody>
          <a:bodyPr/>
          <a:lstStyle/>
          <a:p>
            <a:endParaRPr lang="en-GB" smtClean="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4"/>
          <p:cNvSpPr>
            <a:spLocks noGrp="1" noChangeArrowheads="1"/>
          </p:cNvSpPr>
          <p:nvPr>
            <p:ph type="sldNum" sz="quarter" idx="5"/>
          </p:nvPr>
        </p:nvSpPr>
        <p:spPr>
          <a:noFill/>
        </p:spPr>
        <p:txBody>
          <a:bodyPr/>
          <a:lstStyle/>
          <a:p>
            <a:r>
              <a:rPr lang="en-US" smtClean="0"/>
              <a:t>Page </a:t>
            </a:r>
            <a:fld id="{D777E1CA-99BB-41F9-B0C0-EDFE48A0BDDE}" type="slidenum">
              <a:rPr lang="en-US" smtClean="0"/>
              <a:pPr/>
              <a:t>23</a:t>
            </a:fld>
            <a:endParaRPr lang="en-US" smtClean="0"/>
          </a:p>
        </p:txBody>
      </p:sp>
      <p:sp>
        <p:nvSpPr>
          <p:cNvPr id="74755" name="Rectangle 2"/>
          <p:cNvSpPr>
            <a:spLocks noGrp="1" noRot="1" noChangeAspect="1" noChangeArrowheads="1" noTextEdit="1"/>
          </p:cNvSpPr>
          <p:nvPr>
            <p:ph type="sldImg"/>
          </p:nvPr>
        </p:nvSpPr>
        <p:spPr>
          <a:xfrm>
            <a:off x="1098550" y="228600"/>
            <a:ext cx="4622800" cy="3467100"/>
          </a:xfrm>
          <a:ln/>
        </p:spPr>
      </p:sp>
      <p:sp>
        <p:nvSpPr>
          <p:cNvPr id="74756" name="Rectangle 3"/>
          <p:cNvSpPr>
            <a:spLocks noGrp="1" noChangeArrowheads="1"/>
          </p:cNvSpPr>
          <p:nvPr>
            <p:ph type="body" idx="1"/>
          </p:nvPr>
        </p:nvSpPr>
        <p:spPr>
          <a:xfrm>
            <a:off x="1092200" y="3805238"/>
            <a:ext cx="4627563" cy="5022850"/>
          </a:xfrm>
          <a:noFill/>
          <a:ln/>
        </p:spPr>
        <p:txBody>
          <a:bodyPr/>
          <a:lstStyle/>
          <a:p>
            <a:r>
              <a:rPr lang="en-US" smtClean="0"/>
              <a:t>4-7 - jeweils die rechte Spalte dynamisch beim Durchklicken erscheinen lassen</a:t>
            </a:r>
          </a:p>
          <a:p>
            <a:r>
              <a:rPr lang="en-US" smtClean="0"/>
              <a:t>etwas ueber "Visualization of (intermediate) results" hizufuegen</a:t>
            </a:r>
          </a:p>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4"/>
          <p:cNvSpPr>
            <a:spLocks noGrp="1" noChangeArrowheads="1"/>
          </p:cNvSpPr>
          <p:nvPr>
            <p:ph type="sldNum" sz="quarter" idx="5"/>
          </p:nvPr>
        </p:nvSpPr>
        <p:spPr>
          <a:noFill/>
        </p:spPr>
        <p:txBody>
          <a:bodyPr/>
          <a:lstStyle/>
          <a:p>
            <a:r>
              <a:rPr lang="en-US" smtClean="0"/>
              <a:t>Page </a:t>
            </a:r>
            <a:fld id="{58A85C3D-4CE8-4D37-A459-6E6620091E4B}" type="slidenum">
              <a:rPr lang="en-US" smtClean="0"/>
              <a:pPr/>
              <a:t>25</a:t>
            </a:fld>
            <a:endParaRPr lang="en-US" smtClean="0"/>
          </a:p>
        </p:txBody>
      </p:sp>
      <p:sp>
        <p:nvSpPr>
          <p:cNvPr id="75779" name="Rectangle 2"/>
          <p:cNvSpPr>
            <a:spLocks noGrp="1" noRot="1" noChangeAspect="1" noChangeArrowheads="1" noTextEdit="1"/>
          </p:cNvSpPr>
          <p:nvPr>
            <p:ph type="sldImg"/>
          </p:nvPr>
        </p:nvSpPr>
        <p:spPr>
          <a:xfrm>
            <a:off x="1098550" y="228600"/>
            <a:ext cx="4622800" cy="3467100"/>
          </a:xfrm>
          <a:ln/>
        </p:spPr>
      </p:sp>
      <p:sp>
        <p:nvSpPr>
          <p:cNvPr id="75780" name="Rectangle 3"/>
          <p:cNvSpPr>
            <a:spLocks noGrp="1" noChangeArrowheads="1"/>
          </p:cNvSpPr>
          <p:nvPr>
            <p:ph type="body" idx="1"/>
          </p:nvPr>
        </p:nvSpPr>
        <p:spPr>
          <a:xfrm>
            <a:off x="1092200" y="3805238"/>
            <a:ext cx="4627563" cy="5022850"/>
          </a:xfrm>
          <a:noFill/>
          <a:ln/>
        </p:spPr>
        <p:txBody>
          <a:bodyPr/>
          <a:lstStyle/>
          <a:p>
            <a:r>
              <a:rPr lang="en-US" smtClean="0"/>
              <a:t>4-7 - jeweils die rechte Spalte dynamisch beim Durchklicken erscheinen lassen</a:t>
            </a:r>
          </a:p>
          <a:p>
            <a:r>
              <a:rPr lang="en-US" smtClean="0"/>
              <a:t>etwas ueber "Visualization of (intermediate) results" hizufuegen</a:t>
            </a:r>
          </a:p>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4"/>
          <p:cNvSpPr>
            <a:spLocks noGrp="1" noChangeArrowheads="1"/>
          </p:cNvSpPr>
          <p:nvPr>
            <p:ph type="sldNum" sz="quarter" idx="5"/>
          </p:nvPr>
        </p:nvSpPr>
        <p:spPr>
          <a:noFill/>
        </p:spPr>
        <p:txBody>
          <a:bodyPr/>
          <a:lstStyle/>
          <a:p>
            <a:r>
              <a:rPr lang="en-US" smtClean="0"/>
              <a:t>Page </a:t>
            </a:r>
            <a:fld id="{C272D32C-B33D-410C-8D67-41CEF7E3B466}" type="slidenum">
              <a:rPr lang="en-US" smtClean="0"/>
              <a:pPr/>
              <a:t>27</a:t>
            </a:fld>
            <a:endParaRPr lang="en-US" smtClean="0"/>
          </a:p>
        </p:txBody>
      </p:sp>
      <p:sp>
        <p:nvSpPr>
          <p:cNvPr id="76803" name="Rectangle 2"/>
          <p:cNvSpPr>
            <a:spLocks noGrp="1" noRot="1" noChangeAspect="1" noChangeArrowheads="1" noTextEdit="1"/>
          </p:cNvSpPr>
          <p:nvPr>
            <p:ph type="sldImg"/>
          </p:nvPr>
        </p:nvSpPr>
        <p:spPr>
          <a:xfrm>
            <a:off x="1098550" y="228600"/>
            <a:ext cx="4622800" cy="3467100"/>
          </a:xfrm>
          <a:ln/>
        </p:spPr>
      </p:sp>
      <p:sp>
        <p:nvSpPr>
          <p:cNvPr id="76804" name="Rectangle 3"/>
          <p:cNvSpPr>
            <a:spLocks noGrp="1" noChangeArrowheads="1"/>
          </p:cNvSpPr>
          <p:nvPr>
            <p:ph type="body" idx="1"/>
          </p:nvPr>
        </p:nvSpPr>
        <p:spPr>
          <a:xfrm>
            <a:off x="1090613" y="3806825"/>
            <a:ext cx="4629150" cy="5021263"/>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Grp="1" noChangeArrowheads="1"/>
          </p:cNvSpPr>
          <p:nvPr>
            <p:ph type="sldNum" sz="quarter" idx="5"/>
          </p:nvPr>
        </p:nvSpPr>
        <p:spPr>
          <a:ln/>
        </p:spPr>
        <p:txBody>
          <a:bodyPr/>
          <a:lstStyle/>
          <a:p>
            <a:r>
              <a:rPr lang="en-US"/>
              <a:t>Page </a:t>
            </a:r>
            <a:fld id="{D072A7B9-1276-4809-AB60-8E4474C8A817}" type="slidenum">
              <a:rPr lang="en-US"/>
              <a:pPr/>
              <a:t>3</a:t>
            </a:fld>
            <a:endParaRPr lang="en-US"/>
          </a:p>
        </p:txBody>
      </p:sp>
      <p:sp>
        <p:nvSpPr>
          <p:cNvPr id="4668418" name="Rectangle 7"/>
          <p:cNvSpPr txBox="1">
            <a:spLocks noGrp="1" noChangeArrowheads="1"/>
          </p:cNvSpPr>
          <p:nvPr/>
        </p:nvSpPr>
        <p:spPr bwMode="auto">
          <a:xfrm>
            <a:off x="3957638" y="8818563"/>
            <a:ext cx="3027362" cy="465137"/>
          </a:xfrm>
          <a:prstGeom prst="rect">
            <a:avLst/>
          </a:prstGeom>
          <a:noFill/>
          <a:ln w="9525">
            <a:noFill/>
            <a:miter lim="800000"/>
            <a:headEnd/>
            <a:tailEnd/>
          </a:ln>
        </p:spPr>
        <p:txBody>
          <a:bodyPr lIns="92947" tIns="46474" rIns="92947" bIns="46474" anchor="b"/>
          <a:lstStyle/>
          <a:p>
            <a:pPr algn="r" defTabSz="928688" eaLnBrk="1" hangingPunct="1">
              <a:lnSpc>
                <a:spcPct val="100000"/>
              </a:lnSpc>
              <a:spcBef>
                <a:spcPct val="0"/>
              </a:spcBef>
              <a:buClrTx/>
              <a:buFontTx/>
              <a:buNone/>
            </a:pPr>
            <a:fld id="{80DF4761-349D-45F4-ACED-D143520BF210}" type="slidenum">
              <a:rPr lang="en-GB" sz="1200">
                <a:latin typeface="Frutiger 45 Light" pitchFamily="34" charset="0"/>
              </a:rPr>
              <a:pPr algn="r" defTabSz="928688" eaLnBrk="1" hangingPunct="1">
                <a:lnSpc>
                  <a:spcPct val="100000"/>
                </a:lnSpc>
                <a:spcBef>
                  <a:spcPct val="0"/>
                </a:spcBef>
                <a:buClrTx/>
                <a:buFontTx/>
                <a:buNone/>
              </a:pPr>
              <a:t>3</a:t>
            </a:fld>
            <a:endParaRPr lang="en-GB" sz="1200">
              <a:latin typeface="Frutiger 45 Light" pitchFamily="34" charset="0"/>
            </a:endParaRPr>
          </a:p>
        </p:txBody>
      </p:sp>
      <p:sp>
        <p:nvSpPr>
          <p:cNvPr id="4668419" name="Rectangle 2"/>
          <p:cNvSpPr>
            <a:spLocks noGrp="1" noRot="1" noChangeAspect="1" noChangeArrowheads="1" noTextEdit="1"/>
          </p:cNvSpPr>
          <p:nvPr>
            <p:ph type="sldImg"/>
          </p:nvPr>
        </p:nvSpPr>
        <p:spPr>
          <a:xfrm>
            <a:off x="1173163" y="696913"/>
            <a:ext cx="4640262" cy="3479800"/>
          </a:xfrm>
          <a:ln/>
        </p:spPr>
      </p:sp>
      <p:sp>
        <p:nvSpPr>
          <p:cNvPr id="4668420" name="Rectangle 3"/>
          <p:cNvSpPr>
            <a:spLocks noGrp="1" noChangeArrowheads="1"/>
          </p:cNvSpPr>
          <p:nvPr>
            <p:ph type="body" idx="1"/>
          </p:nvPr>
        </p:nvSpPr>
        <p:spPr>
          <a:xfrm>
            <a:off x="931863" y="4410075"/>
            <a:ext cx="5121275" cy="4176713"/>
          </a:xfrm>
        </p:spPr>
        <p:txBody>
          <a:bodyPr lIns="92947" tIns="46474" rIns="92947" bIns="46474"/>
          <a:lstStyle/>
          <a:p>
            <a:pPr defTabSz="914400"/>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4"/>
          <p:cNvSpPr>
            <a:spLocks noGrp="1" noChangeArrowheads="1"/>
          </p:cNvSpPr>
          <p:nvPr>
            <p:ph type="sldNum" sz="quarter" idx="5"/>
          </p:nvPr>
        </p:nvSpPr>
        <p:spPr>
          <a:noFill/>
        </p:spPr>
        <p:txBody>
          <a:bodyPr/>
          <a:lstStyle/>
          <a:p>
            <a:r>
              <a:rPr lang="en-US" smtClean="0"/>
              <a:t>Page </a:t>
            </a:r>
            <a:fld id="{1C5964AD-A94C-4035-A275-DCE924EAE80C}" type="slidenum">
              <a:rPr lang="en-US" smtClean="0"/>
              <a:pPr/>
              <a:t>30</a:t>
            </a:fld>
            <a:endParaRPr lang="en-US" smtClean="0"/>
          </a:p>
        </p:txBody>
      </p:sp>
      <p:sp>
        <p:nvSpPr>
          <p:cNvPr id="77827" name="Rectangle 2"/>
          <p:cNvSpPr>
            <a:spLocks noGrp="1" noRot="1" noChangeAspect="1" noChangeArrowheads="1" noTextEdit="1"/>
          </p:cNvSpPr>
          <p:nvPr>
            <p:ph type="sldImg"/>
          </p:nvPr>
        </p:nvSpPr>
        <p:spPr>
          <a:xfrm>
            <a:off x="1098550" y="228600"/>
            <a:ext cx="4622800" cy="3467100"/>
          </a:xfrm>
          <a:ln/>
        </p:spPr>
      </p:sp>
      <p:sp>
        <p:nvSpPr>
          <p:cNvPr id="77828" name="Rectangle 3"/>
          <p:cNvSpPr>
            <a:spLocks noGrp="1" noChangeArrowheads="1"/>
          </p:cNvSpPr>
          <p:nvPr>
            <p:ph type="body" idx="1"/>
          </p:nvPr>
        </p:nvSpPr>
        <p:spPr>
          <a:xfrm>
            <a:off x="1092200" y="3805238"/>
            <a:ext cx="4627563" cy="5022850"/>
          </a:xfrm>
          <a:noFill/>
          <a:ln/>
        </p:spPr>
        <p:txBody>
          <a:bodyPr/>
          <a:lstStyle/>
          <a:p>
            <a:r>
              <a:rPr lang="en-US" smtClean="0"/>
              <a:t>Nach dieser Folie Tuner-Screenshot-Seite oder Graphik mit Solver-Typen einfuegen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5"/>
          </p:nvPr>
        </p:nvSpPr>
        <p:spPr>
          <a:ln/>
        </p:spPr>
        <p:txBody>
          <a:bodyPr/>
          <a:lstStyle/>
          <a:p>
            <a:r>
              <a:rPr lang="en-US"/>
              <a:t>Page </a:t>
            </a:r>
            <a:fld id="{F6309125-5494-4568-A5E3-2E76AEBB5B89}" type="slidenum">
              <a:rPr lang="en-US"/>
              <a:pPr/>
              <a:t>31</a:t>
            </a:fld>
            <a:endParaRPr lang="en-US"/>
          </a:p>
        </p:txBody>
      </p:sp>
      <p:sp>
        <p:nvSpPr>
          <p:cNvPr id="4707330" name="Rectangle 2"/>
          <p:cNvSpPr>
            <a:spLocks noGrp="1" noRot="1" noChangeAspect="1" noChangeArrowheads="1" noTextEdit="1"/>
          </p:cNvSpPr>
          <p:nvPr>
            <p:ph type="sldImg"/>
          </p:nvPr>
        </p:nvSpPr>
        <p:spPr>
          <a:xfrm>
            <a:off x="1171575" y="695325"/>
            <a:ext cx="4641850" cy="3481388"/>
          </a:xfrm>
          <a:ln/>
        </p:spPr>
      </p:sp>
      <p:sp>
        <p:nvSpPr>
          <p:cNvPr id="4707331" name="Rectangle 3"/>
          <p:cNvSpPr>
            <a:spLocks noGrp="1" noChangeArrowheads="1"/>
          </p:cNvSpPr>
          <p:nvPr>
            <p:ph type="body" idx="1"/>
          </p:nvPr>
        </p:nvSpPr>
        <p:spPr>
          <a:xfrm>
            <a:off x="931863" y="4410075"/>
            <a:ext cx="5121275" cy="4178300"/>
          </a:xfrm>
        </p:spPr>
        <p:txBody>
          <a:bodyPr/>
          <a:lstStyle/>
          <a:p>
            <a:r>
              <a:rPr lang="en-US"/>
              <a:t>Xpress-Mosel, modeling and programming language—Mosel can be extended by user (see circle with User Extension) also with Mosel the user can implement their own heuristics or algorithms from within Mosel</a:t>
            </a:r>
          </a:p>
          <a:p>
            <a:r>
              <a:rPr lang="en-US"/>
              <a:t>Xpress-IVE (Stands for Integrated Visual Environment) for development of mathematical models, Xpress-Mosel models are created within Xpress-IVE.</a:t>
            </a:r>
          </a:p>
          <a:p>
            <a:r>
              <a:rPr lang="en-US"/>
              <a:t>Xpress-Optimizer solves LP (stands for Linear Programming) problems, these problems have a linear objective function and linear constraints and the variables</a:t>
            </a:r>
          </a:p>
          <a:p>
            <a:r>
              <a:rPr lang="en-US"/>
              <a:t>MIP (stands for Mixed Integer Programming) add-on for Xpress-Optimizer solves problems with a linear objective function and linear constraints when the answers need to be integers (for example, you can’t schedule 1.5 people to work, the answer needs to be 1 or 2)</a:t>
            </a:r>
          </a:p>
          <a:p>
            <a:r>
              <a:rPr lang="en-US"/>
              <a:t>QP (stands for Quadratic Programming) add-on for Xpress-Optimizer solves problems with a quadratic objective function and linear constraints</a:t>
            </a:r>
          </a:p>
          <a:p>
            <a:r>
              <a:rPr lang="en-US"/>
              <a:t>SLP (stands for Sequential Linear Programming) add-on for Xpress-Optimizer solves problems with a non-linear objective function and non-linear constraints</a:t>
            </a:r>
          </a:p>
          <a:p>
            <a:r>
              <a:rPr lang="en-US"/>
              <a:t>Xpress-SP (Stands for Stochastic Programming) for mathematical modeling under uncertainty</a:t>
            </a:r>
          </a:p>
          <a:p>
            <a:r>
              <a:rPr lang="en-US"/>
              <a:t>Xpress-Kalis (Xpress-Mosel extension to use the Kalis engine for Constraint Programming.  Kalis engine is developed by Artelys)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4"/>
          <p:cNvSpPr>
            <a:spLocks noGrp="1" noChangeArrowheads="1"/>
          </p:cNvSpPr>
          <p:nvPr>
            <p:ph type="sldNum" sz="quarter" idx="5"/>
          </p:nvPr>
        </p:nvSpPr>
        <p:spPr>
          <a:noFill/>
        </p:spPr>
        <p:txBody>
          <a:bodyPr/>
          <a:lstStyle/>
          <a:p>
            <a:r>
              <a:rPr lang="en-US" smtClean="0"/>
              <a:t>Page </a:t>
            </a:r>
            <a:fld id="{ED52627A-7D22-4DB9-B6FD-40113A282C7A}" type="slidenum">
              <a:rPr lang="en-US" smtClean="0"/>
              <a:pPr/>
              <a:t>35</a:t>
            </a:fld>
            <a:endParaRPr lang="en-US" smtClean="0"/>
          </a:p>
        </p:txBody>
      </p:sp>
      <p:sp>
        <p:nvSpPr>
          <p:cNvPr id="78851" name="Rectangle 2"/>
          <p:cNvSpPr>
            <a:spLocks noGrp="1" noRot="1" noChangeAspect="1" noChangeArrowheads="1" noTextEdit="1"/>
          </p:cNvSpPr>
          <p:nvPr>
            <p:ph type="sldImg"/>
          </p:nvPr>
        </p:nvSpPr>
        <p:spPr>
          <a:xfrm>
            <a:off x="1098550" y="228600"/>
            <a:ext cx="4622800" cy="3467100"/>
          </a:xfrm>
          <a:ln/>
        </p:spPr>
      </p:sp>
      <p:sp>
        <p:nvSpPr>
          <p:cNvPr id="78852" name="Rectangle 3"/>
          <p:cNvSpPr>
            <a:spLocks noGrp="1" noChangeArrowheads="1"/>
          </p:cNvSpPr>
          <p:nvPr>
            <p:ph type="body" idx="1"/>
          </p:nvPr>
        </p:nvSpPr>
        <p:spPr>
          <a:xfrm>
            <a:off x="1092200" y="3805238"/>
            <a:ext cx="4627563" cy="5022850"/>
          </a:xfrm>
          <a:noFill/>
          <a:ln/>
        </p:spPr>
        <p:txBody>
          <a:bodyPr/>
          <a:lstStyle/>
          <a:p>
            <a:r>
              <a:rPr lang="en-US" smtClean="0"/>
              <a:t>Nach dieser Folie Tuner-Screenshot-Seite oder Graphik mit Solver-Typen einfuegen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4"/>
          <p:cNvSpPr>
            <a:spLocks noGrp="1" noChangeArrowheads="1"/>
          </p:cNvSpPr>
          <p:nvPr>
            <p:ph type="sldNum" sz="quarter" idx="5"/>
          </p:nvPr>
        </p:nvSpPr>
        <p:spPr>
          <a:noFill/>
        </p:spPr>
        <p:txBody>
          <a:bodyPr/>
          <a:lstStyle/>
          <a:p>
            <a:r>
              <a:rPr lang="en-US" smtClean="0"/>
              <a:t>Page </a:t>
            </a:r>
            <a:fld id="{E6B403B5-3DCF-4504-A5E8-A96708219942}" type="slidenum">
              <a:rPr lang="en-US" smtClean="0"/>
              <a:pPr/>
              <a:t>36</a:t>
            </a:fld>
            <a:endParaRPr lang="en-US" smtClean="0"/>
          </a:p>
        </p:txBody>
      </p:sp>
      <p:sp>
        <p:nvSpPr>
          <p:cNvPr id="79875" name="Rectangle 2"/>
          <p:cNvSpPr>
            <a:spLocks noGrp="1" noRot="1" noChangeAspect="1" noChangeArrowheads="1" noTextEdit="1"/>
          </p:cNvSpPr>
          <p:nvPr>
            <p:ph type="sldImg"/>
          </p:nvPr>
        </p:nvSpPr>
        <p:spPr>
          <a:xfrm>
            <a:off x="1171575" y="696913"/>
            <a:ext cx="4641850" cy="3481387"/>
          </a:xfrm>
          <a:ln/>
        </p:spPr>
      </p:sp>
      <p:sp>
        <p:nvSpPr>
          <p:cNvPr id="79876" name="Rectangle 3"/>
          <p:cNvSpPr>
            <a:spLocks noGrp="1" noChangeArrowheads="1"/>
          </p:cNvSpPr>
          <p:nvPr>
            <p:ph type="body" idx="1"/>
          </p:nvPr>
        </p:nvSpPr>
        <p:spPr>
          <a:xfrm>
            <a:off x="698500" y="4410075"/>
            <a:ext cx="5588000" cy="4176713"/>
          </a:xfrm>
          <a:noFill/>
          <a:ln/>
        </p:spPr>
        <p:txBody>
          <a:bodyPr/>
          <a:lstStyle/>
          <a:p>
            <a:pPr eaLnBrk="1" hangingPunct="1"/>
            <a:r>
              <a:rPr lang="en-GB" smtClean="0"/>
              <a:t>7.1 is missing</a:t>
            </a: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4"/>
          <p:cNvSpPr>
            <a:spLocks noGrp="1" noChangeArrowheads="1"/>
          </p:cNvSpPr>
          <p:nvPr>
            <p:ph type="sldNum" sz="quarter" idx="5"/>
          </p:nvPr>
        </p:nvSpPr>
        <p:spPr>
          <a:noFill/>
        </p:spPr>
        <p:txBody>
          <a:bodyPr/>
          <a:lstStyle/>
          <a:p>
            <a:r>
              <a:rPr lang="en-US" smtClean="0"/>
              <a:t>Page </a:t>
            </a:r>
            <a:fld id="{07211F40-BB38-4F39-A38F-1ED8E4BD3EAC}" type="slidenum">
              <a:rPr lang="en-US" smtClean="0"/>
              <a:pPr/>
              <a:t>37</a:t>
            </a:fld>
            <a:endParaRPr lang="en-US" smtClean="0"/>
          </a:p>
        </p:txBody>
      </p:sp>
      <p:sp>
        <p:nvSpPr>
          <p:cNvPr id="80899" name="Rectangle 2"/>
          <p:cNvSpPr>
            <a:spLocks noGrp="1" noRot="1" noChangeAspect="1" noChangeArrowheads="1" noTextEdit="1"/>
          </p:cNvSpPr>
          <p:nvPr>
            <p:ph type="sldImg"/>
          </p:nvPr>
        </p:nvSpPr>
        <p:spPr>
          <a:xfrm>
            <a:off x="1098550" y="228600"/>
            <a:ext cx="4622800" cy="3467100"/>
          </a:xfrm>
          <a:ln/>
        </p:spPr>
      </p:sp>
      <p:sp>
        <p:nvSpPr>
          <p:cNvPr id="80900" name="Rectangle 3"/>
          <p:cNvSpPr>
            <a:spLocks noGrp="1" noChangeArrowheads="1"/>
          </p:cNvSpPr>
          <p:nvPr>
            <p:ph type="body" idx="1"/>
          </p:nvPr>
        </p:nvSpPr>
        <p:spPr>
          <a:xfrm>
            <a:off x="1092200" y="3805238"/>
            <a:ext cx="4627563" cy="5022850"/>
          </a:xfrm>
          <a:noFill/>
          <a:ln/>
        </p:spPr>
        <p:txBody>
          <a:bodyPr/>
          <a:lstStyle/>
          <a:p>
            <a:r>
              <a:rPr lang="en-US" smtClean="0"/>
              <a:t>Nach dieser Folie Tuner-Screenshot-Seite oder Graphik mit Solver-Typen einfuegen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4"/>
          <p:cNvSpPr>
            <a:spLocks noGrp="1" noChangeArrowheads="1"/>
          </p:cNvSpPr>
          <p:nvPr>
            <p:ph type="sldNum" sz="quarter" idx="5"/>
          </p:nvPr>
        </p:nvSpPr>
        <p:spPr>
          <a:noFill/>
        </p:spPr>
        <p:txBody>
          <a:bodyPr/>
          <a:lstStyle/>
          <a:p>
            <a:r>
              <a:rPr lang="en-US" smtClean="0"/>
              <a:t>Page </a:t>
            </a:r>
            <a:fld id="{FD1C5C34-9FF8-42E5-B722-46B6F4AD7229}" type="slidenum">
              <a:rPr lang="en-US" smtClean="0"/>
              <a:pPr/>
              <a:t>41</a:t>
            </a:fld>
            <a:endParaRPr lang="en-US" smtClean="0"/>
          </a:p>
        </p:txBody>
      </p:sp>
      <p:sp>
        <p:nvSpPr>
          <p:cNvPr id="81923" name="Rectangle 2"/>
          <p:cNvSpPr>
            <a:spLocks noGrp="1" noRot="1" noChangeAspect="1" noChangeArrowheads="1" noTextEdit="1"/>
          </p:cNvSpPr>
          <p:nvPr>
            <p:ph type="sldImg"/>
          </p:nvPr>
        </p:nvSpPr>
        <p:spPr>
          <a:xfrm>
            <a:off x="1098550" y="228600"/>
            <a:ext cx="4622800" cy="3467100"/>
          </a:xfrm>
          <a:ln/>
        </p:spPr>
      </p:sp>
      <p:sp>
        <p:nvSpPr>
          <p:cNvPr id="81924" name="Rectangle 3"/>
          <p:cNvSpPr>
            <a:spLocks noGrp="1" noChangeArrowheads="1"/>
          </p:cNvSpPr>
          <p:nvPr>
            <p:ph type="body" idx="1"/>
          </p:nvPr>
        </p:nvSpPr>
        <p:spPr>
          <a:xfrm>
            <a:off x="1092200" y="3805238"/>
            <a:ext cx="4627563" cy="5022850"/>
          </a:xfrm>
          <a:noFill/>
          <a:ln/>
        </p:spPr>
        <p:txBody>
          <a:bodyPr/>
          <a:lstStyle/>
          <a:p>
            <a:r>
              <a:rPr lang="en-US" smtClean="0"/>
              <a:t>p6 Titel: "large-scale"</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71575" y="696913"/>
            <a:ext cx="4641850" cy="3481387"/>
          </a:xfrm>
          <a:ln/>
        </p:spPr>
      </p:sp>
      <p:sp>
        <p:nvSpPr>
          <p:cNvPr id="82947" name="Rectangle 3"/>
          <p:cNvSpPr>
            <a:spLocks noGrp="1" noChangeArrowheads="1"/>
          </p:cNvSpPr>
          <p:nvPr>
            <p:ph type="body" idx="1"/>
          </p:nvPr>
        </p:nvSpPr>
        <p:spPr>
          <a:xfrm>
            <a:off x="931863" y="4410075"/>
            <a:ext cx="5121275" cy="4176713"/>
          </a:xfrm>
          <a:noFill/>
          <a:ln/>
        </p:spPr>
        <p:txBody>
          <a:bodyPr/>
          <a:lstStyle/>
          <a:p>
            <a:pPr eaLnBrk="1" hangingPunct="1"/>
            <a:endParaRPr lang="en-US" smtClean="0">
              <a:cs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4"/>
          <p:cNvSpPr>
            <a:spLocks noGrp="1" noChangeArrowheads="1"/>
          </p:cNvSpPr>
          <p:nvPr>
            <p:ph type="sldNum" sz="quarter" idx="5"/>
          </p:nvPr>
        </p:nvSpPr>
        <p:spPr>
          <a:noFill/>
        </p:spPr>
        <p:txBody>
          <a:bodyPr/>
          <a:lstStyle/>
          <a:p>
            <a:r>
              <a:rPr lang="en-US" smtClean="0"/>
              <a:t>Page </a:t>
            </a:r>
            <a:fld id="{91AE0B51-443C-4761-90D5-61F0C0285714}" type="slidenum">
              <a:rPr lang="en-US" smtClean="0"/>
              <a:pPr/>
              <a:t>43</a:t>
            </a:fld>
            <a:endParaRPr lang="en-US" smtClean="0"/>
          </a:p>
        </p:txBody>
      </p:sp>
      <p:sp>
        <p:nvSpPr>
          <p:cNvPr id="83971" name="Rectangle 2"/>
          <p:cNvSpPr>
            <a:spLocks noGrp="1" noRot="1" noChangeAspect="1" noChangeArrowheads="1" noTextEdit="1"/>
          </p:cNvSpPr>
          <p:nvPr>
            <p:ph type="sldImg"/>
          </p:nvPr>
        </p:nvSpPr>
        <p:spPr>
          <a:xfrm>
            <a:off x="1098550" y="228600"/>
            <a:ext cx="4622800" cy="3467100"/>
          </a:xfrm>
          <a:ln/>
        </p:spPr>
      </p:sp>
      <p:sp>
        <p:nvSpPr>
          <p:cNvPr id="83972" name="Rectangle 3"/>
          <p:cNvSpPr>
            <a:spLocks noGrp="1" noChangeArrowheads="1"/>
          </p:cNvSpPr>
          <p:nvPr>
            <p:ph type="body" idx="1"/>
          </p:nvPr>
        </p:nvSpPr>
        <p:spPr>
          <a:xfrm>
            <a:off x="1092200" y="3805238"/>
            <a:ext cx="4627563" cy="5022850"/>
          </a:xfrm>
          <a:noFill/>
          <a:ln/>
        </p:spPr>
        <p:txBody>
          <a:bodyPr/>
          <a:lstStyle/>
          <a:p>
            <a:r>
              <a:rPr lang="en-US" smtClean="0"/>
              <a:t>p6 Titel: "large-scale"</a:t>
            </a:r>
          </a:p>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4"/>
          <p:cNvSpPr>
            <a:spLocks noGrp="1" noChangeArrowheads="1"/>
          </p:cNvSpPr>
          <p:nvPr>
            <p:ph type="sldNum" sz="quarter" idx="5"/>
          </p:nvPr>
        </p:nvSpPr>
        <p:spPr>
          <a:noFill/>
        </p:spPr>
        <p:txBody>
          <a:bodyPr/>
          <a:lstStyle/>
          <a:p>
            <a:r>
              <a:rPr lang="en-US" smtClean="0"/>
              <a:t>Page </a:t>
            </a:r>
            <a:fld id="{60C07296-778D-4F5E-B191-58ACF28C4861}" type="slidenum">
              <a:rPr lang="en-US" smtClean="0"/>
              <a:pPr/>
              <a:t>44</a:t>
            </a:fld>
            <a:endParaRPr lang="en-US" smtClean="0"/>
          </a:p>
        </p:txBody>
      </p:sp>
      <p:sp>
        <p:nvSpPr>
          <p:cNvPr id="84995" name="Rectangle 2"/>
          <p:cNvSpPr>
            <a:spLocks noGrp="1" noRot="1" noChangeAspect="1" noChangeArrowheads="1" noTextEdit="1"/>
          </p:cNvSpPr>
          <p:nvPr>
            <p:ph type="sldImg"/>
          </p:nvPr>
        </p:nvSpPr>
        <p:spPr>
          <a:xfrm>
            <a:off x="1098550" y="228600"/>
            <a:ext cx="4622800" cy="3467100"/>
          </a:xfrm>
          <a:ln/>
        </p:spPr>
      </p:sp>
      <p:sp>
        <p:nvSpPr>
          <p:cNvPr id="84996" name="Rectangle 3"/>
          <p:cNvSpPr>
            <a:spLocks noGrp="1" noChangeArrowheads="1"/>
          </p:cNvSpPr>
          <p:nvPr>
            <p:ph type="body" idx="1"/>
          </p:nvPr>
        </p:nvSpPr>
        <p:spPr>
          <a:xfrm>
            <a:off x="1090613" y="3805238"/>
            <a:ext cx="4629150" cy="5022850"/>
          </a:xfrm>
          <a:noFill/>
          <a:ln/>
        </p:spPr>
        <p:txBody>
          <a:bodyPr/>
          <a:lstStyle/>
          <a:p>
            <a:pPr eaLnBrk="1" hangingPunct="1"/>
            <a:r>
              <a:rPr lang="en-US" smtClean="0">
                <a:solidFill>
                  <a:schemeClr val="bg1"/>
                </a:solidFill>
              </a:rPr>
              <a:t>Mount Everest from Kalapatthar, photo by Pavel Novak</a:t>
            </a:r>
          </a:p>
          <a:p>
            <a:pPr eaLnBrk="1" hangingPunct="1"/>
            <a:endParaRPr lang="hu-HU"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4"/>
          <p:cNvSpPr>
            <a:spLocks noGrp="1" noChangeArrowheads="1"/>
          </p:cNvSpPr>
          <p:nvPr>
            <p:ph type="sldNum" sz="quarter" idx="5"/>
          </p:nvPr>
        </p:nvSpPr>
        <p:spPr>
          <a:noFill/>
        </p:spPr>
        <p:txBody>
          <a:bodyPr/>
          <a:lstStyle/>
          <a:p>
            <a:r>
              <a:rPr lang="en-US" smtClean="0"/>
              <a:t>Page </a:t>
            </a:r>
            <a:fld id="{A383747D-2A87-4089-8420-0FA5F877C4C5}" type="slidenum">
              <a:rPr lang="en-US" smtClean="0"/>
              <a:pPr/>
              <a:t>45</a:t>
            </a:fld>
            <a:endParaRPr lang="en-US" smtClean="0"/>
          </a:p>
        </p:txBody>
      </p:sp>
      <p:sp>
        <p:nvSpPr>
          <p:cNvPr id="86019" name="Rectangle 2"/>
          <p:cNvSpPr>
            <a:spLocks noGrp="1" noRot="1" noChangeAspect="1" noChangeArrowheads="1" noTextEdit="1"/>
          </p:cNvSpPr>
          <p:nvPr>
            <p:ph type="sldImg"/>
          </p:nvPr>
        </p:nvSpPr>
        <p:spPr>
          <a:xfrm>
            <a:off x="1098550" y="228600"/>
            <a:ext cx="4622800" cy="3467100"/>
          </a:xfrm>
          <a:ln/>
        </p:spPr>
      </p:sp>
      <p:sp>
        <p:nvSpPr>
          <p:cNvPr id="86020" name="Rectangle 3"/>
          <p:cNvSpPr>
            <a:spLocks noGrp="1" noChangeArrowheads="1"/>
          </p:cNvSpPr>
          <p:nvPr>
            <p:ph type="body" idx="1"/>
          </p:nvPr>
        </p:nvSpPr>
        <p:spPr>
          <a:xfrm>
            <a:off x="1092200" y="3805238"/>
            <a:ext cx="4627563" cy="5022850"/>
          </a:xfrm>
          <a:noFill/>
          <a:ln/>
        </p:spPr>
        <p:txBody>
          <a:bodyPr/>
          <a:lstStyle/>
          <a:p>
            <a:r>
              <a:rPr lang="en-US" smtClean="0"/>
              <a:t>p6 Titel: "large-scale"</a:t>
            </a:r>
          </a:p>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r>
              <a:rPr lang="en-US" smtClean="0"/>
              <a:t>Page </a:t>
            </a:r>
            <a:fld id="{1E2F5A71-CDA6-4929-8ABA-17E4C511D36B}"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4"/>
          <p:cNvSpPr>
            <a:spLocks noGrp="1" noChangeArrowheads="1"/>
          </p:cNvSpPr>
          <p:nvPr>
            <p:ph type="sldNum" sz="quarter" idx="5"/>
          </p:nvPr>
        </p:nvSpPr>
        <p:spPr>
          <a:noFill/>
        </p:spPr>
        <p:txBody>
          <a:bodyPr/>
          <a:lstStyle/>
          <a:p>
            <a:r>
              <a:rPr lang="en-US" smtClean="0"/>
              <a:t>Page </a:t>
            </a:r>
            <a:fld id="{FFD4B224-7714-4267-93BC-EAC2FB0CECF4}" type="slidenum">
              <a:rPr lang="en-US" smtClean="0"/>
              <a:pPr/>
              <a:t>47</a:t>
            </a:fld>
            <a:endParaRPr lang="en-US" smtClean="0"/>
          </a:p>
        </p:txBody>
      </p:sp>
      <p:sp>
        <p:nvSpPr>
          <p:cNvPr id="87043" name="Rectangle 2"/>
          <p:cNvSpPr>
            <a:spLocks noGrp="1" noRot="1" noChangeAspect="1" noChangeArrowheads="1" noTextEdit="1"/>
          </p:cNvSpPr>
          <p:nvPr>
            <p:ph type="sldImg"/>
          </p:nvPr>
        </p:nvSpPr>
        <p:spPr>
          <a:xfrm>
            <a:off x="1098550" y="228600"/>
            <a:ext cx="4622800" cy="3467100"/>
          </a:xfrm>
          <a:ln/>
        </p:spPr>
      </p:sp>
      <p:sp>
        <p:nvSpPr>
          <p:cNvPr id="87044" name="Rectangle 3"/>
          <p:cNvSpPr>
            <a:spLocks noGrp="1" noChangeArrowheads="1"/>
          </p:cNvSpPr>
          <p:nvPr>
            <p:ph type="body" idx="1"/>
          </p:nvPr>
        </p:nvSpPr>
        <p:spPr>
          <a:xfrm>
            <a:off x="1092200" y="3805238"/>
            <a:ext cx="4627563" cy="5022850"/>
          </a:xfrm>
          <a:noFill/>
          <a:ln/>
        </p:spPr>
        <p:txBody>
          <a:bodyPr/>
          <a:lstStyle/>
          <a:p>
            <a:r>
              <a:rPr lang="en-US" smtClean="0"/>
              <a:t>nach p7 Dexia Graphik oder XAD screenshots einfuegen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r>
              <a:rPr lang="en-US" smtClean="0"/>
              <a:t>p8 die Formulierung "are available for over 25 years" koennte verbessert werden,</a:t>
            </a:r>
          </a:p>
          <a:p>
            <a:r>
              <a:rPr lang="en-US" smtClean="0"/>
              <a:t>   vielleicht "have been deployed in commercial applications" oder "are commercialised"</a:t>
            </a:r>
          </a:p>
          <a:p>
            <a:endParaRPr lang="en-US" smtClean="0"/>
          </a:p>
        </p:txBody>
      </p:sp>
      <p:sp>
        <p:nvSpPr>
          <p:cNvPr id="88068" name="Slide Number Placeholder 3"/>
          <p:cNvSpPr>
            <a:spLocks noGrp="1"/>
          </p:cNvSpPr>
          <p:nvPr>
            <p:ph type="sldNum" sz="quarter" idx="5"/>
          </p:nvPr>
        </p:nvSpPr>
        <p:spPr>
          <a:noFill/>
        </p:spPr>
        <p:txBody>
          <a:bodyPr/>
          <a:lstStyle/>
          <a:p>
            <a:r>
              <a:rPr lang="en-US" smtClean="0"/>
              <a:t>Page </a:t>
            </a:r>
            <a:fld id="{C25ABDA0-423C-48AA-B942-1F23D9C850CE}" type="slidenum">
              <a:rPr lang="en-US" smtClean="0"/>
              <a:pPr/>
              <a:t>48</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4"/>
          <p:cNvSpPr>
            <a:spLocks noGrp="1" noChangeArrowheads="1"/>
          </p:cNvSpPr>
          <p:nvPr>
            <p:ph type="sldNum" sz="quarter" idx="5"/>
          </p:nvPr>
        </p:nvSpPr>
        <p:spPr>
          <a:noFill/>
        </p:spPr>
        <p:txBody>
          <a:bodyPr/>
          <a:lstStyle/>
          <a:p>
            <a:r>
              <a:rPr lang="en-US" smtClean="0"/>
              <a:t>Page </a:t>
            </a:r>
            <a:fld id="{6CE04ABA-BB2E-4A1E-A849-D87BAD094141}" type="slidenum">
              <a:rPr lang="en-US" smtClean="0"/>
              <a:pPr/>
              <a:t>49</a:t>
            </a:fld>
            <a:endParaRPr lang="en-US" smtClean="0"/>
          </a:p>
        </p:txBody>
      </p:sp>
      <p:sp>
        <p:nvSpPr>
          <p:cNvPr id="89091" name="Rectangle 2"/>
          <p:cNvSpPr>
            <a:spLocks noGrp="1" noRot="1" noChangeAspect="1" noChangeArrowheads="1" noTextEdit="1"/>
          </p:cNvSpPr>
          <p:nvPr>
            <p:ph type="sldImg"/>
          </p:nvPr>
        </p:nvSpPr>
        <p:spPr>
          <a:xfrm>
            <a:off x="1098550" y="228600"/>
            <a:ext cx="4622800" cy="3467100"/>
          </a:xfrm>
          <a:ln/>
        </p:spPr>
      </p:sp>
      <p:sp>
        <p:nvSpPr>
          <p:cNvPr id="89092" name="Rectangle 3"/>
          <p:cNvSpPr>
            <a:spLocks noGrp="1" noChangeArrowheads="1"/>
          </p:cNvSpPr>
          <p:nvPr>
            <p:ph type="body" idx="1"/>
          </p:nvPr>
        </p:nvSpPr>
        <p:spPr>
          <a:xfrm>
            <a:off x="1092200" y="3805238"/>
            <a:ext cx="4627563" cy="5022850"/>
          </a:xfrm>
          <a:noFill/>
          <a:ln/>
        </p:spPr>
        <p:txBody>
          <a:bodyPr/>
          <a:lstStyle/>
          <a:p>
            <a:r>
              <a:rPr lang="en-US" smtClean="0"/>
              <a:t>Sollte vielleicht hinsichtlich FICO-Farbschema professionell ueberarbeitet werden</a:t>
            </a:r>
          </a:p>
          <a:p>
            <a:r>
              <a:rPr lang="en-US" smtClean="0"/>
              <a:t>   ich habe etwas Schwierigkeiten mit der Position von BCL (ist ja eher auch auf "modelling" Niveau)</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r>
              <a:rPr lang="en-US" dirty="0" smtClean="0"/>
              <a:t>Source: AA success story and AA slides for Chicago 2009 User group</a:t>
            </a:r>
          </a:p>
          <a:p>
            <a:pPr eaLnBrk="1" hangingPunct="1">
              <a:defRPr/>
            </a:pPr>
            <a:endParaRPr lang="en-US" dirty="0" smtClean="0"/>
          </a:p>
          <a:p>
            <a:pPr eaLnBrk="1" hangingPunct="1">
              <a:defRPr/>
            </a:pPr>
            <a:r>
              <a:rPr lang="en-US" sz="2200" dirty="0"/>
              <a:t>At an airline</a:t>
            </a:r>
          </a:p>
          <a:p>
            <a:pPr marL="487363" lvl="1" indent="0" eaLnBrk="1" hangingPunct="1">
              <a:buFont typeface="Arial" pitchFamily="34" charset="0"/>
              <a:buChar char="•"/>
              <a:defRPr/>
            </a:pPr>
            <a:r>
              <a:rPr lang="en-US" sz="1900" dirty="0"/>
              <a:t>Plan network</a:t>
            </a:r>
          </a:p>
          <a:p>
            <a:pPr marL="974725" lvl="2" indent="0" eaLnBrk="1" hangingPunct="1">
              <a:buFont typeface="Arial" pitchFamily="34" charset="0"/>
              <a:buChar char="–"/>
              <a:defRPr/>
            </a:pPr>
            <a:r>
              <a:rPr lang="en-US" sz="1700" dirty="0"/>
              <a:t>Stations, segments, frequency and equipment type assignment</a:t>
            </a:r>
          </a:p>
          <a:p>
            <a:pPr marL="974725" lvl="2" indent="0" eaLnBrk="1" hangingPunct="1">
              <a:buFont typeface="Arial" pitchFamily="34" charset="0"/>
              <a:buChar char="–"/>
              <a:defRPr/>
            </a:pPr>
            <a:r>
              <a:rPr lang="en-US" sz="1700" dirty="0"/>
              <a:t>Alliances and other commercial agreements with other airlines</a:t>
            </a:r>
          </a:p>
          <a:p>
            <a:pPr marL="974725" lvl="2" indent="0" eaLnBrk="1" hangingPunct="1">
              <a:buFont typeface="Arial" pitchFamily="34" charset="0"/>
              <a:buChar char="–"/>
              <a:defRPr/>
            </a:pPr>
            <a:r>
              <a:rPr lang="en-US" sz="1700" dirty="0"/>
              <a:t>Relies on travel agency booking data (MIDT) and data disclosed by the </a:t>
            </a:r>
            <a:r>
              <a:rPr lang="en-US" sz="1700" dirty="0" err="1"/>
              <a:t>DoT</a:t>
            </a:r>
            <a:endParaRPr lang="en-US" sz="1700" dirty="0"/>
          </a:p>
          <a:p>
            <a:pPr marL="974725" lvl="2" indent="0" eaLnBrk="1" hangingPunct="1">
              <a:buFont typeface="Arial" pitchFamily="34" charset="0"/>
              <a:buChar char="–"/>
              <a:defRPr/>
            </a:pPr>
            <a:r>
              <a:rPr lang="en-US" sz="1700" dirty="0"/>
              <a:t>Connecting traffic is very important</a:t>
            </a:r>
          </a:p>
          <a:p>
            <a:pPr marL="487363" lvl="1" indent="0" eaLnBrk="1" hangingPunct="1">
              <a:buFont typeface="Arial" pitchFamily="34" charset="0"/>
              <a:buChar char="•"/>
              <a:defRPr/>
            </a:pPr>
            <a:r>
              <a:rPr lang="en-US" sz="1900" dirty="0"/>
              <a:t>Plan facilities</a:t>
            </a:r>
          </a:p>
          <a:p>
            <a:pPr marL="487363" lvl="1" indent="0" eaLnBrk="1" hangingPunct="1">
              <a:buFont typeface="Arial" pitchFamily="34" charset="0"/>
              <a:buChar char="•"/>
              <a:defRPr/>
            </a:pPr>
            <a:r>
              <a:rPr lang="en-US" sz="1900" dirty="0"/>
              <a:t>Schedule flights</a:t>
            </a:r>
          </a:p>
          <a:p>
            <a:pPr marL="974725" lvl="2" indent="0" eaLnBrk="1" hangingPunct="1">
              <a:buFont typeface="Arial" pitchFamily="34" charset="0"/>
              <a:buChar char="–"/>
              <a:defRPr/>
            </a:pPr>
            <a:r>
              <a:rPr lang="en-US" sz="1700" dirty="0"/>
              <a:t>Refine frequency and equipment type</a:t>
            </a:r>
          </a:p>
          <a:p>
            <a:pPr marL="974725" lvl="2" indent="0" eaLnBrk="1" hangingPunct="1">
              <a:buFont typeface="Arial" pitchFamily="34" charset="0"/>
              <a:buChar char="–"/>
              <a:defRPr/>
            </a:pPr>
            <a:r>
              <a:rPr lang="en-US" sz="1700" dirty="0"/>
              <a:t>Maximize expected profit subject to constraints</a:t>
            </a:r>
          </a:p>
          <a:p>
            <a:pPr marL="487363" lvl="1" indent="0" eaLnBrk="1" hangingPunct="1">
              <a:buFont typeface="Arial" pitchFamily="34" charset="0"/>
              <a:buChar char="•"/>
              <a:defRPr/>
            </a:pPr>
            <a:r>
              <a:rPr lang="en-US" sz="1900" dirty="0"/>
              <a:t>Schedule crews</a:t>
            </a:r>
          </a:p>
          <a:p>
            <a:pPr marL="974725" lvl="2" indent="0" eaLnBrk="1" hangingPunct="1">
              <a:buFont typeface="Arial" pitchFamily="34" charset="0"/>
              <a:buChar char="–"/>
              <a:defRPr/>
            </a:pPr>
            <a:r>
              <a:rPr lang="en-US" sz="1700" dirty="0"/>
              <a:t>Staff all scheduled flights at minimum cost</a:t>
            </a:r>
          </a:p>
          <a:p>
            <a:pPr marL="487363" lvl="1" indent="0" eaLnBrk="1" hangingPunct="1">
              <a:buFont typeface="Arial" pitchFamily="34" charset="0"/>
              <a:buChar char="•"/>
              <a:defRPr/>
            </a:pPr>
            <a:r>
              <a:rPr lang="en-US" sz="1900" dirty="0"/>
              <a:t>Pricing</a:t>
            </a:r>
          </a:p>
          <a:p>
            <a:pPr marL="974725" lvl="2" indent="0" eaLnBrk="1" hangingPunct="1">
              <a:buFont typeface="Arial" pitchFamily="34" charset="0"/>
              <a:buChar char="–"/>
              <a:defRPr/>
            </a:pPr>
            <a:r>
              <a:rPr lang="en-US" sz="1700" dirty="0"/>
              <a:t>Create a competitive fare structure with different restrictions to segment the market</a:t>
            </a:r>
          </a:p>
          <a:p>
            <a:pPr marL="487363" lvl="1" indent="0" eaLnBrk="1" hangingPunct="1">
              <a:buFont typeface="Arial" pitchFamily="34" charset="0"/>
              <a:buChar char="•"/>
              <a:defRPr/>
            </a:pPr>
            <a:r>
              <a:rPr lang="en-US" sz="1900" dirty="0"/>
              <a:t>Control seat inventory and overbooking (a.k.a. revenue management)</a:t>
            </a:r>
          </a:p>
          <a:p>
            <a:pPr eaLnBrk="1" hangingPunct="1">
              <a:defRPr/>
            </a:pPr>
            <a:endParaRPr lang="en-US" dirty="0" smtClean="0"/>
          </a:p>
          <a:p>
            <a:pPr eaLnBrk="1" hangingPunct="1">
              <a:defRPr/>
            </a:pPr>
            <a:endParaRPr lang="en-US" dirty="0"/>
          </a:p>
        </p:txBody>
      </p:sp>
      <p:sp>
        <p:nvSpPr>
          <p:cNvPr id="64516" name="Slide Number Placeholder 3"/>
          <p:cNvSpPr>
            <a:spLocks noGrp="1"/>
          </p:cNvSpPr>
          <p:nvPr>
            <p:ph type="sldNum" sz="quarter" idx="5"/>
          </p:nvPr>
        </p:nvSpPr>
        <p:spPr>
          <a:noFill/>
        </p:spPr>
        <p:txBody>
          <a:bodyPr/>
          <a:lstStyle/>
          <a:p>
            <a:r>
              <a:rPr lang="en-US" smtClean="0"/>
              <a:t>Page </a:t>
            </a:r>
            <a:fld id="{0C9E702D-4332-4D2D-9563-0D2062FEFA9B}"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4"/>
          <p:cNvSpPr>
            <a:spLocks noGrp="1" noChangeArrowheads="1"/>
          </p:cNvSpPr>
          <p:nvPr>
            <p:ph type="sldNum" sz="quarter" idx="5"/>
          </p:nvPr>
        </p:nvSpPr>
        <p:spPr>
          <a:noFill/>
        </p:spPr>
        <p:txBody>
          <a:bodyPr/>
          <a:lstStyle/>
          <a:p>
            <a:r>
              <a:rPr lang="en-US" smtClean="0"/>
              <a:t>Page </a:t>
            </a:r>
            <a:fld id="{C60C6228-DCF1-445C-A002-B500BDA16D0B}" type="slidenum">
              <a:rPr lang="en-US" smtClean="0"/>
              <a:pPr/>
              <a:t>50</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5"/>
          </p:nvPr>
        </p:nvSpPr>
        <p:spPr>
          <a:ln/>
        </p:spPr>
        <p:txBody>
          <a:bodyPr/>
          <a:lstStyle/>
          <a:p>
            <a:r>
              <a:rPr lang="en-US"/>
              <a:t>Page </a:t>
            </a:r>
            <a:fld id="{6EE563D8-8B4F-460E-A305-CA571192E7F3}" type="slidenum">
              <a:rPr lang="en-US"/>
              <a:pPr/>
              <a:t>6</a:t>
            </a:fld>
            <a:endParaRPr lang="en-US"/>
          </a:p>
        </p:txBody>
      </p:sp>
      <p:sp>
        <p:nvSpPr>
          <p:cNvPr id="4052994" name="Rectangle 2"/>
          <p:cNvSpPr>
            <a:spLocks noGrp="1" noRot="1" noChangeAspect="1" noChangeArrowheads="1" noTextEdit="1"/>
          </p:cNvSpPr>
          <p:nvPr>
            <p:ph type="sldImg"/>
          </p:nvPr>
        </p:nvSpPr>
        <p:spPr>
          <a:xfrm>
            <a:off x="1098550" y="228600"/>
            <a:ext cx="4622800" cy="3467100"/>
          </a:xfrm>
          <a:ln/>
        </p:spPr>
      </p:sp>
      <p:sp>
        <p:nvSpPr>
          <p:cNvPr id="4052995" name="Rectangle 3"/>
          <p:cNvSpPr>
            <a:spLocks noGrp="1" noChangeArrowheads="1"/>
          </p:cNvSpPr>
          <p:nvPr>
            <p:ph type="body" idx="1"/>
          </p:nvPr>
        </p:nvSpPr>
        <p:spPr>
          <a:xfrm>
            <a:off x="1092200" y="3805238"/>
            <a:ext cx="4627563" cy="502285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smtClean="0"/>
              <a:t>Page </a:t>
            </a:r>
            <a:fld id="{9228E47A-B4F0-4D3E-8D87-9E074AD6E50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eaLnBrk="1" hangingPunct="1">
              <a:defRPr/>
            </a:pPr>
            <a:endParaRPr lang="en-US" dirty="0"/>
          </a:p>
        </p:txBody>
      </p:sp>
      <p:sp>
        <p:nvSpPr>
          <p:cNvPr id="44036" name="Slide Number Placeholder 3"/>
          <p:cNvSpPr>
            <a:spLocks noGrp="1"/>
          </p:cNvSpPr>
          <p:nvPr>
            <p:ph type="sldNum" sz="quarter" idx="5"/>
          </p:nvPr>
        </p:nvSpPr>
        <p:spPr>
          <a:noFill/>
        </p:spPr>
        <p:txBody>
          <a:bodyPr/>
          <a:lstStyle/>
          <a:p>
            <a:r>
              <a:rPr lang="en-US" smtClean="0"/>
              <a:t>Page </a:t>
            </a:r>
            <a:fld id="{658143B8-83C0-4529-A1BF-F530A1AD6D43}"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a:spLocks noGrp="1" noChangeArrowheads="1"/>
          </p:cNvSpPr>
          <p:nvPr>
            <p:ph type="sldNum" sz="quarter" idx="5"/>
          </p:nvPr>
        </p:nvSpPr>
        <p:spPr>
          <a:ln/>
        </p:spPr>
        <p:txBody>
          <a:bodyPr/>
          <a:lstStyle/>
          <a:p>
            <a:r>
              <a:rPr lang="en-US"/>
              <a:t>Page </a:t>
            </a:r>
            <a:fld id="{6D77BF7A-CCD4-417E-88D1-EC850959F87A}" type="slidenum">
              <a:rPr lang="en-US"/>
              <a:pPr/>
              <a:t>9</a:t>
            </a:fld>
            <a:endParaRPr lang="en-US"/>
          </a:p>
        </p:txBody>
      </p:sp>
      <p:sp>
        <p:nvSpPr>
          <p:cNvPr id="4743170" name="Rectangle 2"/>
          <p:cNvSpPr>
            <a:spLocks noGrp="1" noRot="1" noChangeAspect="1" noChangeArrowheads="1" noTextEdit="1"/>
          </p:cNvSpPr>
          <p:nvPr>
            <p:ph type="sldImg"/>
          </p:nvPr>
        </p:nvSpPr>
        <p:spPr>
          <a:ln/>
        </p:spPr>
      </p:sp>
      <p:sp>
        <p:nvSpPr>
          <p:cNvPr id="474317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Text Box 38"/>
          <p:cNvSpPr txBox="1">
            <a:spLocks noChangeArrowheads="1"/>
          </p:cNvSpPr>
          <p:nvPr/>
        </p:nvSpPr>
        <p:spPr bwMode="black">
          <a:xfrm>
            <a:off x="528638" y="6372225"/>
            <a:ext cx="4481512" cy="425450"/>
          </a:xfrm>
          <a:prstGeom prst="rect">
            <a:avLst/>
          </a:prstGeom>
          <a:noFill/>
          <a:ln w="9525">
            <a:noFill/>
            <a:miter lim="800000"/>
            <a:headEnd/>
            <a:tailEnd/>
          </a:ln>
        </p:spPr>
        <p:txBody>
          <a:bodyPr lIns="0" tIns="0" rIns="0" bIns="0" anchor="b"/>
          <a:lstStyle/>
          <a:p>
            <a:pPr defTabSz="925513" eaLnBrk="1" hangingPunct="1">
              <a:lnSpc>
                <a:spcPct val="85000"/>
              </a:lnSpc>
              <a:spcBef>
                <a:spcPct val="0"/>
              </a:spcBef>
              <a:spcAft>
                <a:spcPct val="50000"/>
              </a:spcAft>
              <a:buClrTx/>
              <a:buFontTx/>
              <a:buNone/>
              <a:defRPr/>
            </a:pPr>
            <a:r>
              <a:rPr lang="en-US" sz="700">
                <a:solidFill>
                  <a:schemeClr val="hlink"/>
                </a:solidFill>
              </a:rPr>
              <a:t>Confidential. This presentation is provided for the recipient only and cannot </a:t>
            </a:r>
            <a:br>
              <a:rPr lang="en-US" sz="700">
                <a:solidFill>
                  <a:schemeClr val="hlink"/>
                </a:solidFill>
              </a:rPr>
            </a:br>
            <a:r>
              <a:rPr lang="en-US" sz="700">
                <a:solidFill>
                  <a:schemeClr val="hlink"/>
                </a:solidFill>
              </a:rPr>
              <a:t>be reproduced or shared without Fair Isaac Corporation's express consent.</a:t>
            </a:r>
          </a:p>
          <a:p>
            <a:pPr defTabSz="925513" eaLnBrk="1" hangingPunct="1">
              <a:lnSpc>
                <a:spcPct val="85000"/>
              </a:lnSpc>
              <a:spcBef>
                <a:spcPct val="0"/>
              </a:spcBef>
              <a:spcAft>
                <a:spcPct val="50000"/>
              </a:spcAft>
              <a:buClrTx/>
              <a:buFontTx/>
              <a:buNone/>
              <a:defRPr/>
            </a:pPr>
            <a:r>
              <a:rPr lang="en-US" sz="700">
                <a:solidFill>
                  <a:schemeClr val="hlink"/>
                </a:solidFill>
              </a:rPr>
              <a:t>© 2010 Fair Isaac Corporation. </a:t>
            </a:r>
          </a:p>
        </p:txBody>
      </p:sp>
      <p:sp>
        <p:nvSpPr>
          <p:cNvPr id="5" name="Rectangle 39"/>
          <p:cNvSpPr>
            <a:spLocks noChangeArrowheads="1"/>
          </p:cNvSpPr>
          <p:nvPr/>
        </p:nvSpPr>
        <p:spPr bwMode="black">
          <a:xfrm>
            <a:off x="76200" y="6707188"/>
            <a:ext cx="274638" cy="90487"/>
          </a:xfrm>
          <a:prstGeom prst="rect">
            <a:avLst/>
          </a:prstGeom>
          <a:noFill/>
          <a:ln w="9525">
            <a:noFill/>
            <a:miter lim="800000"/>
            <a:headEnd/>
            <a:tailEnd/>
          </a:ln>
        </p:spPr>
        <p:txBody>
          <a:bodyPr lIns="0" tIns="0" rIns="0" bIns="0" anchor="b"/>
          <a:lstStyle/>
          <a:p>
            <a:pPr algn="ctr" defTabSz="925513" eaLnBrk="1" hangingPunct="1">
              <a:lnSpc>
                <a:spcPct val="85000"/>
              </a:lnSpc>
              <a:spcBef>
                <a:spcPct val="0"/>
              </a:spcBef>
              <a:spcAft>
                <a:spcPct val="30000"/>
              </a:spcAft>
              <a:buClrTx/>
              <a:buFontTx/>
              <a:buNone/>
              <a:defRPr/>
            </a:pPr>
            <a:fld id="{DFD5FA19-74BB-4461-A4B5-9461D25968B2}" type="slidenum">
              <a:rPr lang="en-US" sz="800">
                <a:solidFill>
                  <a:schemeClr val="hlink"/>
                </a:solidFill>
              </a:rPr>
              <a:pPr algn="ctr" defTabSz="925513" eaLnBrk="1" hangingPunct="1">
                <a:lnSpc>
                  <a:spcPct val="85000"/>
                </a:lnSpc>
                <a:spcBef>
                  <a:spcPct val="0"/>
                </a:spcBef>
                <a:spcAft>
                  <a:spcPct val="30000"/>
                </a:spcAft>
                <a:buClrTx/>
                <a:buFontTx/>
                <a:buNone/>
                <a:defRPr/>
              </a:pPr>
              <a:t>&lt;#&gt;</a:t>
            </a:fld>
            <a:endParaRPr lang="en-US" sz="800">
              <a:solidFill>
                <a:schemeClr val="hlink"/>
              </a:solidFill>
            </a:endParaRPr>
          </a:p>
        </p:txBody>
      </p:sp>
      <p:pic>
        <p:nvPicPr>
          <p:cNvPr id="6" name="Picture 42" descr="FICO_LOGO_PPT"/>
          <p:cNvPicPr>
            <a:picLocks noChangeAspect="1" noChangeArrowheads="1"/>
          </p:cNvPicPr>
          <p:nvPr/>
        </p:nvPicPr>
        <p:blipFill>
          <a:blip r:embed="rId4" cstate="print"/>
          <a:srcRect/>
          <a:stretch>
            <a:fillRect/>
          </a:stretch>
        </p:blipFill>
        <p:spPr bwMode="auto">
          <a:xfrm>
            <a:off x="7523163" y="5984875"/>
            <a:ext cx="1449387" cy="720725"/>
          </a:xfrm>
          <a:prstGeom prst="rect">
            <a:avLst/>
          </a:prstGeom>
          <a:noFill/>
          <a:ln w="9525">
            <a:noFill/>
            <a:miter lim="800000"/>
            <a:headEnd/>
            <a:tailEnd/>
          </a:ln>
        </p:spPr>
      </p:pic>
      <p:sp>
        <p:nvSpPr>
          <p:cNvPr id="3502084" name="Rectangle 4"/>
          <p:cNvSpPr>
            <a:spLocks noGrp="1" noChangeArrowheads="1"/>
          </p:cNvSpPr>
          <p:nvPr>
            <p:ph type="ctrTitle" sz="quarter"/>
          </p:nvPr>
        </p:nvSpPr>
        <p:spPr>
          <a:xfrm>
            <a:off x="504825" y="1600200"/>
            <a:ext cx="8105775" cy="1155700"/>
          </a:xfrm>
        </p:spPr>
        <p:txBody>
          <a:bodyPr lIns="0" rIns="0"/>
          <a:lstStyle>
            <a:lvl1pPr>
              <a:lnSpc>
                <a:spcPct val="90000"/>
              </a:lnSpc>
              <a:defRPr sz="3200">
                <a:cs typeface="Arial" pitchFamily="34" charset="0"/>
              </a:defRPr>
            </a:lvl1pPr>
          </a:lstStyle>
          <a:p>
            <a:r>
              <a:rPr lang="en-US"/>
              <a:t>Click to edit Master title style</a:t>
            </a:r>
          </a:p>
        </p:txBody>
      </p:sp>
      <p:sp>
        <p:nvSpPr>
          <p:cNvPr id="3502085" name="Rectangle 5"/>
          <p:cNvSpPr>
            <a:spLocks noGrp="1" noChangeArrowheads="1"/>
          </p:cNvSpPr>
          <p:nvPr>
            <p:ph type="subTitle" sz="quarter" idx="1"/>
          </p:nvPr>
        </p:nvSpPr>
        <p:spPr bwMode="white">
          <a:xfrm>
            <a:off x="504825" y="2849563"/>
            <a:ext cx="8105775" cy="274637"/>
          </a:xfrm>
        </p:spPr>
        <p:txBody>
          <a:bodyPr lIns="0" tIns="0" rIns="0" bIns="0"/>
          <a:lstStyle>
            <a:lvl1pPr marL="0" indent="0">
              <a:spcBef>
                <a:spcPct val="0"/>
              </a:spcBef>
              <a:buClrTx/>
              <a:buFontTx/>
              <a:buNone/>
              <a:defRPr sz="2000">
                <a:solidFill>
                  <a:schemeClr val="accent2"/>
                </a:solidFill>
              </a:defRPr>
            </a:lvl1pPr>
          </a:lstStyle>
          <a:p>
            <a:r>
              <a:rPr lang="en-US"/>
              <a:t>Click to edit Master subtitle style</a:t>
            </a:r>
          </a:p>
        </p:txBody>
      </p:sp>
    </p:spTree>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0"/>
            <a:ext cx="2133600" cy="2433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248400" cy="2433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0"/>
            <a:ext cx="8534400" cy="243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43000"/>
            <a:ext cx="4191000" cy="129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143000"/>
            <a:ext cx="4191000" cy="12906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96" descr="FIC-PPT-Template-Format-base"/>
          <p:cNvPicPr>
            <a:picLocks noChangeAspect="1" noChangeArrowheads="1"/>
          </p:cNvPicPr>
          <p:nvPr/>
        </p:nvPicPr>
        <p:blipFill>
          <a:blip r:embed="rId14" cstate="print"/>
          <a:srcRect/>
          <a:stretch>
            <a:fillRect/>
          </a:stretch>
        </p:blipFill>
        <p:spPr bwMode="white">
          <a:xfrm>
            <a:off x="3175" y="917575"/>
            <a:ext cx="9140825" cy="5940425"/>
          </a:xfrm>
          <a:prstGeom prst="rect">
            <a:avLst/>
          </a:prstGeom>
          <a:noFill/>
          <a:ln w="9525">
            <a:noFill/>
            <a:miter lim="800000"/>
            <a:headEnd/>
            <a:tailEnd/>
          </a:ln>
        </p:spPr>
      </p:pic>
      <p:pic>
        <p:nvPicPr>
          <p:cNvPr id="1027" name="Picture 94" descr="FIC-PPT-Template-Format-top"/>
          <p:cNvPicPr>
            <a:picLocks noChangeAspect="1" noChangeArrowheads="1"/>
          </p:cNvPicPr>
          <p:nvPr/>
        </p:nvPicPr>
        <p:blipFill>
          <a:blip r:embed="rId15" cstate="print"/>
          <a:srcRect/>
          <a:stretch>
            <a:fillRect/>
          </a:stretch>
        </p:blipFill>
        <p:spPr bwMode="auto">
          <a:xfrm>
            <a:off x="0" y="0"/>
            <a:ext cx="9144000" cy="914400"/>
          </a:xfrm>
          <a:prstGeom prst="rect">
            <a:avLst/>
          </a:prstGeom>
          <a:noFill/>
          <a:ln w="9525">
            <a:noFill/>
            <a:miter lim="800000"/>
            <a:headEnd/>
            <a:tailEnd/>
          </a:ln>
        </p:spPr>
      </p:pic>
      <p:sp>
        <p:nvSpPr>
          <p:cNvPr id="1028" name="Rectangle 3"/>
          <p:cNvSpPr>
            <a:spLocks noGrp="1" noChangeArrowheads="1"/>
          </p:cNvSpPr>
          <p:nvPr>
            <p:ph type="body" idx="1"/>
          </p:nvPr>
        </p:nvSpPr>
        <p:spPr bwMode="gray">
          <a:xfrm>
            <a:off x="381000" y="1143000"/>
            <a:ext cx="8534400" cy="12906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4"/>
          <p:cNvSpPr>
            <a:spLocks noGrp="1" noChangeArrowheads="1"/>
          </p:cNvSpPr>
          <p:nvPr>
            <p:ph type="title"/>
          </p:nvPr>
        </p:nvSpPr>
        <p:spPr bwMode="white">
          <a:xfrm>
            <a:off x="381000" y="0"/>
            <a:ext cx="7239000" cy="825500"/>
          </a:xfrm>
          <a:prstGeom prst="rect">
            <a:avLst/>
          </a:prstGeom>
          <a:noFill/>
          <a:ln w="9525">
            <a:noFill/>
            <a:miter lim="800000"/>
            <a:headEnd/>
            <a:tailEnd/>
          </a:ln>
        </p:spPr>
        <p:txBody>
          <a:bodyPr vert="horz" wrap="square" lIns="45720" tIns="0" rIns="45720" bIns="0" numCol="1" anchor="b" anchorCtr="0" compatLnSpc="1">
            <a:prstTxWarp prst="textNoShape">
              <a:avLst/>
            </a:prstTxWarp>
          </a:bodyPr>
          <a:lstStyle/>
          <a:p>
            <a:pPr lvl="0"/>
            <a:r>
              <a:rPr lang="en-US" smtClean="0"/>
              <a:t>Click to edit Master title style</a:t>
            </a:r>
          </a:p>
        </p:txBody>
      </p:sp>
      <p:sp>
        <p:nvSpPr>
          <p:cNvPr id="3501072" name="Text Box 16"/>
          <p:cNvSpPr txBox="1">
            <a:spLocks noChangeArrowheads="1"/>
          </p:cNvSpPr>
          <p:nvPr/>
        </p:nvSpPr>
        <p:spPr bwMode="black">
          <a:xfrm>
            <a:off x="528638" y="6707188"/>
            <a:ext cx="3135312" cy="90487"/>
          </a:xfrm>
          <a:prstGeom prst="rect">
            <a:avLst/>
          </a:prstGeom>
          <a:noFill/>
          <a:ln w="9525">
            <a:noFill/>
            <a:miter lim="800000"/>
            <a:headEnd/>
            <a:tailEnd/>
          </a:ln>
        </p:spPr>
        <p:txBody>
          <a:bodyPr lIns="0" tIns="0" rIns="0" bIns="0" anchor="b"/>
          <a:lstStyle/>
          <a:p>
            <a:pPr defTabSz="925513" eaLnBrk="1" hangingPunct="1">
              <a:lnSpc>
                <a:spcPct val="85000"/>
              </a:lnSpc>
              <a:spcBef>
                <a:spcPct val="0"/>
              </a:spcBef>
              <a:spcAft>
                <a:spcPct val="50000"/>
              </a:spcAft>
              <a:buClrTx/>
              <a:buFontTx/>
              <a:buNone/>
              <a:defRPr/>
            </a:pPr>
            <a:r>
              <a:rPr lang="en-US" sz="700">
                <a:solidFill>
                  <a:schemeClr val="hlink"/>
                </a:solidFill>
              </a:rPr>
              <a:t>© 2010 Fair Isaac Corporation. Confidential.</a:t>
            </a:r>
          </a:p>
        </p:txBody>
      </p:sp>
      <p:sp>
        <p:nvSpPr>
          <p:cNvPr id="3501074" name="Rectangle 18"/>
          <p:cNvSpPr>
            <a:spLocks noChangeArrowheads="1"/>
          </p:cNvSpPr>
          <p:nvPr/>
        </p:nvSpPr>
        <p:spPr bwMode="black">
          <a:xfrm>
            <a:off x="76200" y="6707188"/>
            <a:ext cx="274638" cy="90487"/>
          </a:xfrm>
          <a:prstGeom prst="rect">
            <a:avLst/>
          </a:prstGeom>
          <a:noFill/>
          <a:ln w="9525">
            <a:noFill/>
            <a:miter lim="800000"/>
            <a:headEnd/>
            <a:tailEnd/>
          </a:ln>
        </p:spPr>
        <p:txBody>
          <a:bodyPr lIns="0" tIns="0" rIns="0" bIns="0" anchor="b"/>
          <a:lstStyle/>
          <a:p>
            <a:pPr algn="ctr" defTabSz="925513" eaLnBrk="1" hangingPunct="1">
              <a:lnSpc>
                <a:spcPct val="85000"/>
              </a:lnSpc>
              <a:spcBef>
                <a:spcPct val="0"/>
              </a:spcBef>
              <a:spcAft>
                <a:spcPct val="30000"/>
              </a:spcAft>
              <a:buClrTx/>
              <a:buFontTx/>
              <a:buNone/>
              <a:defRPr/>
            </a:pPr>
            <a:fld id="{69B92C4C-3A28-4A3A-95A0-4B5C946B1E4A}" type="slidenum">
              <a:rPr lang="en-US" sz="800">
                <a:solidFill>
                  <a:schemeClr val="hlink"/>
                </a:solidFill>
              </a:rPr>
              <a:pPr algn="ctr" defTabSz="925513" eaLnBrk="1" hangingPunct="1">
                <a:lnSpc>
                  <a:spcPct val="85000"/>
                </a:lnSpc>
                <a:spcBef>
                  <a:spcPct val="0"/>
                </a:spcBef>
                <a:spcAft>
                  <a:spcPct val="30000"/>
                </a:spcAft>
                <a:buClrTx/>
                <a:buFontTx/>
                <a:buNone/>
                <a:defRPr/>
              </a:pPr>
              <a:t>&lt;#&gt;</a:t>
            </a:fld>
            <a:endParaRPr lang="en-US" sz="800">
              <a:solidFill>
                <a:schemeClr val="hlink"/>
              </a:solidFill>
            </a:endParaRPr>
          </a:p>
        </p:txBody>
      </p:sp>
      <p:pic>
        <p:nvPicPr>
          <p:cNvPr id="1032" name="Picture 99" descr="FICO_LOGO_PPT-WHITE"/>
          <p:cNvPicPr>
            <a:picLocks noChangeAspect="1" noChangeArrowheads="1"/>
          </p:cNvPicPr>
          <p:nvPr/>
        </p:nvPicPr>
        <p:blipFill>
          <a:blip r:embed="rId16" cstate="print"/>
          <a:srcRect/>
          <a:stretch>
            <a:fillRect/>
          </a:stretch>
        </p:blipFill>
        <p:spPr bwMode="auto">
          <a:xfrm>
            <a:off x="7634288" y="209550"/>
            <a:ext cx="1433512" cy="7048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Lst>
  <p:transition>
    <p:wipe dir="r"/>
  </p:transition>
  <p:txStyles>
    <p:titleStyle>
      <a:lvl1pPr algn="l" rtl="0" eaLnBrk="0" fontAlgn="base" hangingPunct="0">
        <a:lnSpc>
          <a:spcPct val="85000"/>
        </a:lnSpc>
        <a:spcBef>
          <a:spcPct val="0"/>
        </a:spcBef>
        <a:spcAft>
          <a:spcPct val="0"/>
        </a:spcAft>
        <a:defRPr sz="2400">
          <a:solidFill>
            <a:schemeClr val="accent2"/>
          </a:solidFill>
          <a:latin typeface="+mj-lt"/>
          <a:ea typeface="+mj-ea"/>
          <a:cs typeface="+mj-cs"/>
        </a:defRPr>
      </a:lvl1pPr>
      <a:lvl2pPr algn="l" rtl="0" eaLnBrk="0" fontAlgn="base" hangingPunct="0">
        <a:lnSpc>
          <a:spcPct val="85000"/>
        </a:lnSpc>
        <a:spcBef>
          <a:spcPct val="0"/>
        </a:spcBef>
        <a:spcAft>
          <a:spcPct val="0"/>
        </a:spcAft>
        <a:defRPr sz="2400">
          <a:solidFill>
            <a:schemeClr val="accent2"/>
          </a:solidFill>
          <a:latin typeface="Arial" pitchFamily="34" charset="0"/>
        </a:defRPr>
      </a:lvl2pPr>
      <a:lvl3pPr algn="l" rtl="0" eaLnBrk="0" fontAlgn="base" hangingPunct="0">
        <a:lnSpc>
          <a:spcPct val="85000"/>
        </a:lnSpc>
        <a:spcBef>
          <a:spcPct val="0"/>
        </a:spcBef>
        <a:spcAft>
          <a:spcPct val="0"/>
        </a:spcAft>
        <a:defRPr sz="2400">
          <a:solidFill>
            <a:schemeClr val="accent2"/>
          </a:solidFill>
          <a:latin typeface="Arial" pitchFamily="34" charset="0"/>
        </a:defRPr>
      </a:lvl3pPr>
      <a:lvl4pPr algn="l" rtl="0" eaLnBrk="0" fontAlgn="base" hangingPunct="0">
        <a:lnSpc>
          <a:spcPct val="85000"/>
        </a:lnSpc>
        <a:spcBef>
          <a:spcPct val="0"/>
        </a:spcBef>
        <a:spcAft>
          <a:spcPct val="0"/>
        </a:spcAft>
        <a:defRPr sz="2400">
          <a:solidFill>
            <a:schemeClr val="accent2"/>
          </a:solidFill>
          <a:latin typeface="Arial" pitchFamily="34" charset="0"/>
        </a:defRPr>
      </a:lvl4pPr>
      <a:lvl5pPr algn="l" rtl="0" eaLnBrk="0" fontAlgn="base" hangingPunct="0">
        <a:lnSpc>
          <a:spcPct val="85000"/>
        </a:lnSpc>
        <a:spcBef>
          <a:spcPct val="0"/>
        </a:spcBef>
        <a:spcAft>
          <a:spcPct val="0"/>
        </a:spcAft>
        <a:defRPr sz="2400">
          <a:solidFill>
            <a:schemeClr val="accent2"/>
          </a:solidFill>
          <a:latin typeface="Arial" pitchFamily="34" charset="0"/>
        </a:defRPr>
      </a:lvl5pPr>
      <a:lvl6pPr marL="457200" algn="l" rtl="0" fontAlgn="base">
        <a:lnSpc>
          <a:spcPct val="85000"/>
        </a:lnSpc>
        <a:spcBef>
          <a:spcPct val="0"/>
        </a:spcBef>
        <a:spcAft>
          <a:spcPct val="0"/>
        </a:spcAft>
        <a:defRPr sz="2400">
          <a:solidFill>
            <a:schemeClr val="accent2"/>
          </a:solidFill>
          <a:latin typeface="Arial" pitchFamily="34" charset="0"/>
        </a:defRPr>
      </a:lvl6pPr>
      <a:lvl7pPr marL="914400" algn="l" rtl="0" fontAlgn="base">
        <a:lnSpc>
          <a:spcPct val="85000"/>
        </a:lnSpc>
        <a:spcBef>
          <a:spcPct val="0"/>
        </a:spcBef>
        <a:spcAft>
          <a:spcPct val="0"/>
        </a:spcAft>
        <a:defRPr sz="2400">
          <a:solidFill>
            <a:schemeClr val="accent2"/>
          </a:solidFill>
          <a:latin typeface="Arial" pitchFamily="34" charset="0"/>
        </a:defRPr>
      </a:lvl7pPr>
      <a:lvl8pPr marL="1371600" algn="l" rtl="0" fontAlgn="base">
        <a:lnSpc>
          <a:spcPct val="85000"/>
        </a:lnSpc>
        <a:spcBef>
          <a:spcPct val="0"/>
        </a:spcBef>
        <a:spcAft>
          <a:spcPct val="0"/>
        </a:spcAft>
        <a:defRPr sz="2400">
          <a:solidFill>
            <a:schemeClr val="accent2"/>
          </a:solidFill>
          <a:latin typeface="Arial" pitchFamily="34" charset="0"/>
        </a:defRPr>
      </a:lvl8pPr>
      <a:lvl9pPr marL="1828800" algn="l" rtl="0" fontAlgn="base">
        <a:lnSpc>
          <a:spcPct val="85000"/>
        </a:lnSpc>
        <a:spcBef>
          <a:spcPct val="0"/>
        </a:spcBef>
        <a:spcAft>
          <a:spcPct val="0"/>
        </a:spcAft>
        <a:defRPr sz="2400">
          <a:solidFill>
            <a:schemeClr val="accent2"/>
          </a:solidFill>
          <a:latin typeface="Arial" pitchFamily="34" charset="0"/>
        </a:defRPr>
      </a:lvl9pPr>
    </p:titleStyle>
    <p:bodyStyle>
      <a:lvl1pPr marL="233363" indent="-233363" algn="l" defTabSz="158750" rtl="0" eaLnBrk="0" fontAlgn="base" hangingPunct="0">
        <a:lnSpc>
          <a:spcPct val="90000"/>
        </a:lnSpc>
        <a:spcBef>
          <a:spcPct val="55000"/>
        </a:spcBef>
        <a:spcAft>
          <a:spcPct val="0"/>
        </a:spcAft>
        <a:buClr>
          <a:schemeClr val="tx1"/>
        </a:buClr>
        <a:buFont typeface="Arial" pitchFamily="34" charset="0"/>
        <a:buChar char="»"/>
        <a:defRPr sz="2200">
          <a:solidFill>
            <a:schemeClr val="tx1"/>
          </a:solidFill>
          <a:latin typeface="+mn-lt"/>
          <a:ea typeface="+mn-ea"/>
          <a:cs typeface="+mn-cs"/>
        </a:defRPr>
      </a:lvl1pPr>
      <a:lvl2pPr marL="574675" indent="-227013" algn="l" defTabSz="158750" rtl="0" eaLnBrk="0" fontAlgn="base" hangingPunct="0">
        <a:lnSpc>
          <a:spcPct val="90000"/>
        </a:lnSpc>
        <a:spcBef>
          <a:spcPct val="25000"/>
        </a:spcBef>
        <a:spcAft>
          <a:spcPct val="0"/>
        </a:spcAft>
        <a:buClr>
          <a:schemeClr val="tx1"/>
        </a:buClr>
        <a:buFont typeface="Arial" pitchFamily="34" charset="0"/>
        <a:buChar char="»"/>
        <a:defRPr sz="2000">
          <a:solidFill>
            <a:schemeClr val="tx1"/>
          </a:solidFill>
          <a:latin typeface="+mn-lt"/>
          <a:cs typeface="+mn-cs"/>
        </a:defRPr>
      </a:lvl2pPr>
      <a:lvl3pPr marL="858838" indent="-169863" algn="l" defTabSz="158750" rtl="0" eaLnBrk="0" fontAlgn="base" hangingPunct="0">
        <a:lnSpc>
          <a:spcPct val="90000"/>
        </a:lnSpc>
        <a:spcBef>
          <a:spcPct val="15000"/>
        </a:spcBef>
        <a:spcAft>
          <a:spcPct val="0"/>
        </a:spcAft>
        <a:buClr>
          <a:schemeClr val="tx1"/>
        </a:buClr>
        <a:buSzPct val="90000"/>
        <a:buFont typeface="Arial" pitchFamily="34" charset="0"/>
        <a:buChar char="»"/>
        <a:defRPr>
          <a:solidFill>
            <a:schemeClr val="tx1"/>
          </a:solidFill>
          <a:latin typeface="+mn-lt"/>
          <a:cs typeface="+mn-cs"/>
        </a:defRPr>
      </a:lvl3pPr>
      <a:lvl4pPr marL="1139825" indent="-166688"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chemeClr val="tx1"/>
          </a:solidFill>
          <a:latin typeface="+mn-lt"/>
          <a:cs typeface="+mn-cs"/>
        </a:defRPr>
      </a:lvl4pPr>
      <a:lvl5pPr marL="14684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5pPr>
      <a:lvl6pPr marL="19256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6pPr>
      <a:lvl7pPr marL="23828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7pPr>
      <a:lvl8pPr marL="28400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8pPr>
      <a:lvl9pPr marL="3297238" indent="-95250" algn="l" defTabSz="158750" rtl="0" eaLnBrk="0" fontAlgn="base" hangingPunct="0">
        <a:lnSpc>
          <a:spcPct val="90000"/>
        </a:lnSpc>
        <a:spcBef>
          <a:spcPct val="15000"/>
        </a:spcBef>
        <a:spcAft>
          <a:spcPct val="0"/>
        </a:spcAft>
        <a:buClr>
          <a:schemeClr val="tx1"/>
        </a:buClr>
        <a:buSzPct val="80000"/>
        <a:buFont typeface="Arial" pitchFamily="34" charset="0"/>
        <a:buChar char="»"/>
        <a:defRPr sz="16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hyperlink" Target="http://upload.wikimedia.org/wikipedia/en/thumb/b/ba/Southwest_Airlines_Logo.svg/615px-Southwest_Airlines_Logo.svg.png" TargetMode="External"/><Relationship Id="rId26" Type="http://schemas.openxmlformats.org/officeDocument/2006/relationships/image" Target="../media/image27.jpeg"/><Relationship Id="rId39" Type="http://schemas.openxmlformats.org/officeDocument/2006/relationships/image" Target="../media/image39.jpeg"/><Relationship Id="rId3" Type="http://schemas.openxmlformats.org/officeDocument/2006/relationships/image" Target="../media/image8.png"/><Relationship Id="rId21" Type="http://schemas.openxmlformats.org/officeDocument/2006/relationships/image" Target="../media/image24.jpeg"/><Relationship Id="rId34" Type="http://schemas.openxmlformats.org/officeDocument/2006/relationships/image" Target="../media/image34.jpeg"/><Relationship Id="rId42" Type="http://schemas.openxmlformats.org/officeDocument/2006/relationships/hyperlink" Target="http://images.google.com/imgres?imgurl=http://www.commoncurrent.com/notes/logo_400.jpg&amp;imgrefurl=http://www.commoncurrent.com/notes/energy/&amp;usg=__MBvFiKZhzxUaH3a1IssMobhhPyg=&amp;h=399&amp;w=400&amp;sz=106&amp;hl=en&amp;start=1&amp;sig2=pCt53pWFlGLXaLKU2p_q1Q&amp;tbnid=Vn4xxR1dyW6yiM:&amp;tbnh=124&amp;tbnw=124&amp;prev=/images?q=department+of+energy+logo&amp;gbv=2&amp;hl=en&amp;safe=off&amp;ei=UtrtScn9GpKYMpe6tRQ" TargetMode="External"/><Relationship Id="rId47" Type="http://schemas.openxmlformats.org/officeDocument/2006/relationships/image" Target="../media/image43.jpe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5" Type="http://schemas.openxmlformats.org/officeDocument/2006/relationships/hyperlink" Target="http://images.google.com/imgres?imgurl=http://blogs.effinfunny.com/wp-content/uploads/2007/12/target-logo-2.jpg&amp;imgrefurl=http://blogs.effinfunny.com/?cat=185&amp;h=306&amp;w=250&amp;sz=40&amp;hl=en&amp;start=4&amp;sig2=zMXhogc5GhowlmC0z-UbMw&amp;tbnid=iVFeILzbPExW5M:&amp;tbnh=117&amp;tbnw=96&amp;ei=khYQSP2gI42ypgTOq6C6CA&amp;prev=/images?q=target+logo&amp;gbv=2&amp;hl=en&amp;safe=off" TargetMode="External"/><Relationship Id="rId33" Type="http://schemas.openxmlformats.org/officeDocument/2006/relationships/image" Target="../media/image33.png"/><Relationship Id="rId38" Type="http://schemas.openxmlformats.org/officeDocument/2006/relationships/image" Target="../media/image38.png"/><Relationship Id="rId46" Type="http://schemas.openxmlformats.org/officeDocument/2006/relationships/hyperlink" Target="http://www.chassepierre.be/uploads/media/Dexia%20logo_1.jpg" TargetMode="External"/><Relationship Id="rId2" Type="http://schemas.openxmlformats.org/officeDocument/2006/relationships/notesSlide" Target="../notesSlides/notesSlide3.xml"/><Relationship Id="rId16" Type="http://schemas.openxmlformats.org/officeDocument/2006/relationships/image" Target="../media/image21.jpeg"/><Relationship Id="rId20" Type="http://schemas.openxmlformats.org/officeDocument/2006/relationships/hyperlink" Target="http://images.google.com/imgres?imgurl=http://upload.wikimedia.org/wikipedia/en/thumb/c/c5/Northwest_Airlines_Logo.svg/568px-Northwest_Airlines_Logo.svg.png&amp;imgrefurl=http://www.freerepublic.com/focus/f-news/2001051/posts&amp;h=300&amp;w=568&amp;sz=19&amp;hl=en&amp;start=2&amp;sig2=0Z6Skr4T5K5dsacg3HXiUQ&amp;tbnid=DOk_U4laf4jEaM:&amp;tbnh=71&amp;tbnw=134&amp;ei=MhUQSLLRBI3WpgS2ucG6CA&amp;prev=/images?q=northwest+airlines+logo&amp;gbv=2&amp;hl=en&amp;safe=off" TargetMode="External"/><Relationship Id="rId29" Type="http://schemas.openxmlformats.org/officeDocument/2006/relationships/image" Target="../media/image30.jpeg"/><Relationship Id="rId41"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11.jpeg"/><Relationship Id="rId11" Type="http://schemas.openxmlformats.org/officeDocument/2006/relationships/image" Target="../media/image16.png"/><Relationship Id="rId24" Type="http://schemas.openxmlformats.org/officeDocument/2006/relationships/image" Target="../media/image26.jpeg"/><Relationship Id="rId32" Type="http://schemas.openxmlformats.org/officeDocument/2006/relationships/image" Target="../media/image32.jpeg"/><Relationship Id="rId37" Type="http://schemas.openxmlformats.org/officeDocument/2006/relationships/image" Target="../media/image37.jpeg"/><Relationship Id="rId40" Type="http://schemas.openxmlformats.org/officeDocument/2006/relationships/hyperlink" Target="http://images.google.com/imgres?imgurl=http://www.ergoworkinggroup.org/ewgweb/MAINpics/DoD_Logo.gif&amp;imgrefurl=http://www.ergoworkinggroup.org/ewgweb/SubPages/ProgramTools/PolicyStandards/policyStandards.htm&amp;usg=__iacJ1ZFPexlS3Db3khmygfdQcUs=&amp;h=288&amp;w=288&amp;sz=37&amp;hl=en&amp;start=3&amp;sig2=F4KPof_PPlW4y0CVIacRyw&amp;tbnid=2t_wHWbNO6Z2qM:&amp;tbnh=115&amp;tbnw=115&amp;prev=/images?q=department+of+defense+logo&amp;gbv=2&amp;hl=en&amp;safe=off&amp;ei=e9ntScGVMprMMaTDmCU" TargetMode="External"/><Relationship Id="rId45" Type="http://schemas.openxmlformats.org/officeDocument/2006/relationships/image" Target="../media/image42.jpeg"/><Relationship Id="rId5" Type="http://schemas.openxmlformats.org/officeDocument/2006/relationships/image" Target="../media/image10.jpeg"/><Relationship Id="rId15" Type="http://schemas.openxmlformats.org/officeDocument/2006/relationships/image" Target="../media/image20.jpeg"/><Relationship Id="rId23" Type="http://schemas.openxmlformats.org/officeDocument/2006/relationships/image" Target="../media/image25.jpeg"/><Relationship Id="rId28" Type="http://schemas.openxmlformats.org/officeDocument/2006/relationships/image" Target="../media/image29.png"/><Relationship Id="rId36" Type="http://schemas.openxmlformats.org/officeDocument/2006/relationships/image" Target="../media/image36.jpeg"/><Relationship Id="rId10" Type="http://schemas.openxmlformats.org/officeDocument/2006/relationships/image" Target="../media/image15.jpeg"/><Relationship Id="rId19" Type="http://schemas.openxmlformats.org/officeDocument/2006/relationships/image" Target="../media/image23.jpeg"/><Relationship Id="rId31" Type="http://schemas.openxmlformats.org/officeDocument/2006/relationships/hyperlink" Target="http://images.google.com/imgres?imgurl=http://www.tucoo.com/logo/logo_eps106/images/Daimler%20Chrysler.png&amp;imgrefurl=http://www.underconsideration.com/brandnew/archives/chrysler_gets_heavy.php&amp;usg=__bSm1j4xvKUqU315UDkXH1Sf2iGM=&amp;h=600&amp;w=600&amp;sz=21&amp;hl=en&amp;start=3&amp;sig2=Y8X3_amiT_u62wHtBjuuKg&amp;tbnid=NNX3T4wsERRfoM:&amp;tbnh=135&amp;tbnw=135&amp;ei=SymnSZKHIsy-nQf35rDkDw&amp;prev=/images?q=daimer+chrysler+new+logo&amp;gbv=2&amp;hl=en&amp;safe=off" TargetMode="External"/><Relationship Id="rId44" Type="http://schemas.openxmlformats.org/officeDocument/2006/relationships/hyperlink" Target="http://californiacomputercare.com/images/hsbc-logo.jpg" TargetMode="External"/><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hyperlink" Target="http://images.google.com/imgres?imgurl=http://www.udisco.com/hobbies/pics/310002.jpg&amp;imgrefurl=http://www.udisco.com/hobbies/inv/MICROS.HTM&amp;h=374&amp;w=350&amp;sz=38&amp;hl=en&amp;start=15&amp;sig2=i84TYIga9wv61vO9O5p52A&amp;tbnid=dqlZN2oYt1Tz0M:&amp;tbnh=122&amp;tbnw=114&amp;ei=_hUQSIi6Lo2MpwS4u8C6CA&amp;prev=/images?q=union+pacific+logo&amp;gbv=2&amp;hl=en&amp;safe=off" TargetMode="External"/><Relationship Id="rId27" Type="http://schemas.openxmlformats.org/officeDocument/2006/relationships/image" Target="../media/image28.jpeg"/><Relationship Id="rId30" Type="http://schemas.openxmlformats.org/officeDocument/2006/relationships/image" Target="../media/image31.jpeg"/><Relationship Id="rId35" Type="http://schemas.openxmlformats.org/officeDocument/2006/relationships/image" Target="../media/image35.png"/><Relationship Id="rId43" Type="http://schemas.openxmlformats.org/officeDocument/2006/relationships/image" Target="../media/image41.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4"/>
          <p:cNvSpPr>
            <a:spLocks noGrp="1" noChangeArrowheads="1"/>
          </p:cNvSpPr>
          <p:nvPr>
            <p:ph type="ctrTitle"/>
          </p:nvPr>
        </p:nvSpPr>
        <p:spPr>
          <a:xfrm>
            <a:off x="504825" y="1600200"/>
            <a:ext cx="8334375" cy="1155700"/>
          </a:xfrm>
        </p:spPr>
        <p:txBody>
          <a:bodyPr/>
          <a:lstStyle/>
          <a:p>
            <a:r>
              <a:rPr lang="en-GB" dirty="0" smtClean="0"/>
              <a:t>Xpress 7.1 is all about Ultra-Large Scale Optimization</a:t>
            </a:r>
            <a:endParaRPr lang="en-US" dirty="0" smtClean="0"/>
          </a:p>
        </p:txBody>
      </p:sp>
      <p:sp>
        <p:nvSpPr>
          <p:cNvPr id="3075" name="Rectangle 85"/>
          <p:cNvSpPr>
            <a:spLocks noGrp="1" noChangeArrowheads="1"/>
          </p:cNvSpPr>
          <p:nvPr>
            <p:ph type="subTitle" idx="1"/>
          </p:nvPr>
        </p:nvSpPr>
        <p:spPr/>
        <p:txBody>
          <a:bodyPr/>
          <a:lstStyle/>
          <a:p>
            <a:r>
              <a:rPr lang="en-US" smtClean="0"/>
              <a:t>FICO Xpress Optimization Suite</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1138" name="Rectangle 2"/>
          <p:cNvSpPr>
            <a:spLocks noGrp="1" noChangeArrowheads="1"/>
          </p:cNvSpPr>
          <p:nvPr>
            <p:ph type="title"/>
          </p:nvPr>
        </p:nvSpPr>
        <p:spPr/>
        <p:txBody>
          <a:bodyPr/>
          <a:lstStyle/>
          <a:p>
            <a:r>
              <a:rPr lang="en-US"/>
              <a:t>Why CAD Design Chose Xpress</a:t>
            </a:r>
          </a:p>
        </p:txBody>
      </p:sp>
      <p:sp>
        <p:nvSpPr>
          <p:cNvPr id="4571139" name="Rectangle 3"/>
          <p:cNvSpPr>
            <a:spLocks noGrp="1" noChangeArrowheads="1"/>
          </p:cNvSpPr>
          <p:nvPr>
            <p:ph type="body" idx="1"/>
          </p:nvPr>
        </p:nvSpPr>
        <p:spPr>
          <a:xfrm>
            <a:off x="381000" y="1066800"/>
            <a:ext cx="8534400" cy="3778250"/>
          </a:xfrm>
        </p:spPr>
        <p:txBody>
          <a:bodyPr/>
          <a:lstStyle/>
          <a:p>
            <a:pPr>
              <a:buFont typeface="Arial" charset="0"/>
              <a:buNone/>
            </a:pPr>
            <a:r>
              <a:rPr lang="en-US" i="1"/>
              <a:t>	“With demanding customers that include the largest semiconductor manufacturer in the world (Intel), we require optimization tools that combine robustness and accuracy with minimum solve times. After evaluating the leading optimization tools available, we found that the FICO Xpress Optimizer outperformed all of the other alternatives, including CPLEX, in our dense semiconductor application. In short, since switching away from CPLEX and moving to the FICO Xpress Optimization Suite, we couldn’t be happier.”</a:t>
            </a:r>
          </a:p>
          <a:p>
            <a:pPr>
              <a:buFont typeface="Arial" charset="0"/>
              <a:buNone/>
            </a:pPr>
            <a:r>
              <a:rPr lang="en-US"/>
              <a:t>													—Gordon Jensen, VP of CAD Design Software</a:t>
            </a:r>
          </a:p>
          <a:p>
            <a:endParaRPr lang="en-US"/>
          </a:p>
        </p:txBody>
      </p:sp>
      <p:pic>
        <p:nvPicPr>
          <p:cNvPr id="4571140" name="Picture 4"/>
          <p:cNvPicPr>
            <a:picLocks noChangeAspect="1" noChangeArrowheads="1"/>
          </p:cNvPicPr>
          <p:nvPr/>
        </p:nvPicPr>
        <p:blipFill>
          <a:blip r:embed="rId3" cstate="print"/>
          <a:srcRect/>
          <a:stretch>
            <a:fillRect/>
          </a:stretch>
        </p:blipFill>
        <p:spPr bwMode="gray">
          <a:xfrm>
            <a:off x="4800600" y="4419600"/>
            <a:ext cx="3576638" cy="163988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2162" name="Rectangle 2"/>
          <p:cNvSpPr>
            <a:spLocks noGrp="1" noChangeArrowheads="1"/>
          </p:cNvSpPr>
          <p:nvPr>
            <p:ph type="title"/>
          </p:nvPr>
        </p:nvSpPr>
        <p:spPr/>
        <p:txBody>
          <a:bodyPr/>
          <a:lstStyle/>
          <a:p>
            <a:r>
              <a:rPr lang="en-US"/>
              <a:t>Why Avis Chose Xpress</a:t>
            </a:r>
          </a:p>
        </p:txBody>
      </p:sp>
      <p:sp>
        <p:nvSpPr>
          <p:cNvPr id="4572163" name="Rectangle 3"/>
          <p:cNvSpPr>
            <a:spLocks noGrp="1" noChangeArrowheads="1"/>
          </p:cNvSpPr>
          <p:nvPr>
            <p:ph type="body" idx="1"/>
          </p:nvPr>
        </p:nvSpPr>
        <p:spPr>
          <a:xfrm>
            <a:off x="381000" y="1143000"/>
            <a:ext cx="8534400" cy="2270125"/>
          </a:xfrm>
        </p:spPr>
        <p:txBody>
          <a:bodyPr/>
          <a:lstStyle/>
          <a:p>
            <a:pPr>
              <a:buFont typeface="Arial" charset="0"/>
              <a:buNone/>
            </a:pPr>
            <a:r>
              <a:rPr lang="en-US" i="1"/>
              <a:t>	“Xpress was superior to Ilog. In the  fixed-time scenario the results were much better, and even when we ran the longer-runtime, the results were still better. Xpress is simply a superior product.”</a:t>
            </a:r>
          </a:p>
          <a:p>
            <a:pPr>
              <a:buFont typeface="Arial" charset="0"/>
              <a:buNone/>
            </a:pPr>
            <a:r>
              <a:rPr lang="en-US"/>
              <a:t>			—Jens Utech, Director Backoffice Systems, Avis Europe</a:t>
            </a:r>
          </a:p>
          <a:p>
            <a:endParaRPr lang="en-US"/>
          </a:p>
        </p:txBody>
      </p:sp>
      <p:pic>
        <p:nvPicPr>
          <p:cNvPr id="4572164" name="Picture 4" descr="Avis Logo Better Resolution"/>
          <p:cNvPicPr>
            <a:picLocks noChangeAspect="1" noChangeArrowheads="1"/>
          </p:cNvPicPr>
          <p:nvPr/>
        </p:nvPicPr>
        <p:blipFill>
          <a:blip r:embed="rId3" cstate="print"/>
          <a:srcRect/>
          <a:stretch>
            <a:fillRect/>
          </a:stretch>
        </p:blipFill>
        <p:spPr bwMode="auto">
          <a:xfrm>
            <a:off x="5334000" y="3657600"/>
            <a:ext cx="2479675" cy="2278063"/>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0578" name="Rectangle 2"/>
          <p:cNvSpPr>
            <a:spLocks noGrp="1" noChangeArrowheads="1"/>
          </p:cNvSpPr>
          <p:nvPr>
            <p:ph type="title" idx="4294967295"/>
          </p:nvPr>
        </p:nvSpPr>
        <p:spPr/>
        <p:txBody>
          <a:bodyPr tIns="45720" bIns="45720"/>
          <a:lstStyle/>
          <a:p>
            <a:r>
              <a:rPr lang="en-US"/>
              <a:t>Case Study: Retail Space Planning </a:t>
            </a:r>
            <a:br>
              <a:rPr lang="en-US"/>
            </a:br>
            <a:r>
              <a:rPr lang="en-US"/>
              <a:t>and Optimization </a:t>
            </a:r>
          </a:p>
        </p:txBody>
      </p:sp>
      <p:sp>
        <p:nvSpPr>
          <p:cNvPr id="4760579" name="Text Box 3"/>
          <p:cNvSpPr txBox="1">
            <a:spLocks noChangeArrowheads="1"/>
          </p:cNvSpPr>
          <p:nvPr/>
        </p:nvSpPr>
        <p:spPr bwMode="gray">
          <a:xfrm>
            <a:off x="285750" y="1006475"/>
            <a:ext cx="8642350" cy="5195268"/>
          </a:xfrm>
          <a:prstGeom prst="rect">
            <a:avLst/>
          </a:prstGeom>
          <a:noFill/>
          <a:ln w="9525" algn="ctr">
            <a:noFill/>
            <a:miter lim="800000"/>
            <a:headEnd/>
            <a:tailEnd/>
          </a:ln>
          <a:effectLst/>
        </p:spPr>
        <p:txBody>
          <a:bodyPr lIns="45720" rIns="45720">
            <a:spAutoFit/>
          </a:bodyPr>
          <a:lstStyle/>
          <a:p>
            <a:pPr marL="228600" indent="-228600">
              <a:lnSpc>
                <a:spcPct val="100000"/>
              </a:lnSpc>
              <a:spcBef>
                <a:spcPct val="0"/>
              </a:spcBef>
              <a:buClr>
                <a:schemeClr val="tx2"/>
              </a:buClr>
              <a:buSzPct val="75000"/>
              <a:buFont typeface="Wingdings" pitchFamily="2" charset="2"/>
              <a:buNone/>
            </a:pPr>
            <a:r>
              <a:rPr lang="en-US" sz="2000" b="1" i="1" dirty="0"/>
              <a:t>An internationally recognized ‘Big Box’ retail chain</a:t>
            </a:r>
          </a:p>
          <a:p>
            <a:pPr marL="228600" indent="-228600">
              <a:lnSpc>
                <a:spcPct val="100000"/>
              </a:lnSpc>
              <a:spcBef>
                <a:spcPct val="0"/>
              </a:spcBef>
              <a:buClr>
                <a:schemeClr val="tx2"/>
              </a:buClr>
              <a:buSzPct val="75000"/>
              <a:buFont typeface="Wingdings" pitchFamily="2" charset="2"/>
              <a:buNone/>
            </a:pPr>
            <a:endParaRPr lang="en-US" sz="1400" b="1" i="1" dirty="0"/>
          </a:p>
          <a:p>
            <a:pPr marL="228600" indent="-228600">
              <a:lnSpc>
                <a:spcPct val="100000"/>
              </a:lnSpc>
              <a:spcBef>
                <a:spcPct val="0"/>
              </a:spcBef>
              <a:buClr>
                <a:schemeClr val="tx2"/>
              </a:buClr>
              <a:buSzPct val="75000"/>
              <a:buFont typeface="Wingdings" pitchFamily="2" charset="2"/>
              <a:buNone/>
            </a:pPr>
            <a:r>
              <a:rPr lang="en-US" sz="1600" b="1" dirty="0"/>
              <a:t>Challenge:  </a:t>
            </a:r>
            <a:r>
              <a:rPr lang="en-US" sz="1600" dirty="0"/>
              <a:t>Implementing a consistent merchandising process throughout its stores to maximize profitability across geography. </a:t>
            </a:r>
            <a:r>
              <a:rPr lang="en-US" sz="1600" dirty="0">
                <a:solidFill>
                  <a:srgbClr val="000000"/>
                </a:solidFill>
              </a:rPr>
              <a:t>Business users were manually creating “</a:t>
            </a:r>
            <a:r>
              <a:rPr lang="en-US" sz="1600" dirty="0" err="1">
                <a:solidFill>
                  <a:srgbClr val="000000"/>
                </a:solidFill>
              </a:rPr>
              <a:t>planograms</a:t>
            </a:r>
            <a:r>
              <a:rPr lang="en-US" sz="1600" dirty="0">
                <a:solidFill>
                  <a:srgbClr val="000000"/>
                </a:solidFill>
              </a:rPr>
              <a:t>” (shelf layouts) that resulted in sub-optimal shelf space allocation.</a:t>
            </a:r>
          </a:p>
          <a:p>
            <a:pPr marL="228600" indent="-228600">
              <a:lnSpc>
                <a:spcPct val="100000"/>
              </a:lnSpc>
              <a:spcBef>
                <a:spcPct val="0"/>
              </a:spcBef>
              <a:buClr>
                <a:schemeClr val="tx2"/>
              </a:buClr>
              <a:buSzPct val="75000"/>
              <a:buFont typeface="Wingdings" pitchFamily="2" charset="2"/>
              <a:buNone/>
            </a:pPr>
            <a:endParaRPr lang="en-US" sz="1600" dirty="0"/>
          </a:p>
          <a:p>
            <a:pPr marL="228600" indent="-228600">
              <a:lnSpc>
                <a:spcPct val="100000"/>
              </a:lnSpc>
              <a:spcBef>
                <a:spcPct val="0"/>
              </a:spcBef>
              <a:buClr>
                <a:schemeClr val="tx2"/>
              </a:buClr>
              <a:buSzPct val="75000"/>
              <a:buFont typeface="Wingdings" pitchFamily="2" charset="2"/>
              <a:buNone/>
            </a:pPr>
            <a:r>
              <a:rPr lang="en-US" sz="1600" b="1" dirty="0"/>
              <a:t>Solution:  </a:t>
            </a:r>
            <a:r>
              <a:rPr lang="en-US" sz="1600" dirty="0"/>
              <a:t>Drive the best use of space by enabling more precise, agile and cost-effective store merchandising decision making with FICO’s </a:t>
            </a:r>
            <a:r>
              <a:rPr lang="en-US" sz="1600" b="1" i="1" dirty="0"/>
              <a:t>Xpress</a:t>
            </a:r>
            <a:r>
              <a:rPr lang="en-US" sz="1600" dirty="0"/>
              <a:t> optimization engine, </a:t>
            </a:r>
            <a:r>
              <a:rPr lang="en-US" sz="1600" b="1" i="1" dirty="0"/>
              <a:t>Blaze Advisor®</a:t>
            </a:r>
            <a:r>
              <a:rPr lang="en-US" sz="1600" dirty="0"/>
              <a:t> business rules management system and advanced analytics modeling tools</a:t>
            </a:r>
          </a:p>
          <a:p>
            <a:pPr marL="725488" lvl="1" indent="-381000" defTabSz="158750">
              <a:spcBef>
                <a:spcPct val="25000"/>
              </a:spcBef>
              <a:buSzPct val="75000"/>
            </a:pPr>
            <a:r>
              <a:rPr lang="en-US" altLang="ja-JP" sz="1600" dirty="0">
                <a:latin typeface="+mn-lt"/>
                <a:ea typeface="ＭＳ Ｐゴシック" charset="-128"/>
                <a:cs typeface="+mn-cs"/>
              </a:rPr>
              <a:t>  Predictive analytics to facilitate decisions by predicting the outcomes of action</a:t>
            </a:r>
          </a:p>
          <a:p>
            <a:pPr marL="725488" lvl="1" indent="-381000" defTabSz="158750">
              <a:spcBef>
                <a:spcPct val="25000"/>
              </a:spcBef>
              <a:buSzPct val="75000"/>
            </a:pPr>
            <a:r>
              <a:rPr lang="en-US" altLang="ja-JP" sz="1600" dirty="0">
                <a:latin typeface="+mn-lt"/>
                <a:ea typeface="ＭＳ Ｐゴシック" charset="-128"/>
                <a:cs typeface="+mn-cs"/>
              </a:rPr>
              <a:t>  Decision optimization for choosing the best set of decisions among many options </a:t>
            </a:r>
          </a:p>
          <a:p>
            <a:pPr marL="725488" lvl="1" indent="-381000" defTabSz="158750">
              <a:spcBef>
                <a:spcPct val="25000"/>
              </a:spcBef>
              <a:buSzPct val="75000"/>
            </a:pPr>
            <a:r>
              <a:rPr lang="en-US" altLang="ja-JP" sz="1600" dirty="0">
                <a:latin typeface="+mn-lt"/>
                <a:ea typeface="ＭＳ Ｐゴシック" charset="-128"/>
                <a:cs typeface="+mn-cs"/>
              </a:rPr>
              <a:t>  Rules for defining conditions under which decisions can be made</a:t>
            </a:r>
          </a:p>
          <a:p>
            <a:pPr marL="228600" indent="-228600">
              <a:lnSpc>
                <a:spcPct val="100000"/>
              </a:lnSpc>
              <a:spcBef>
                <a:spcPct val="0"/>
              </a:spcBef>
              <a:buClr>
                <a:schemeClr val="tx2"/>
              </a:buClr>
              <a:buSzPct val="75000"/>
              <a:buFont typeface="Wingdings" pitchFamily="2" charset="2"/>
              <a:buNone/>
            </a:pPr>
            <a:endParaRPr lang="en-US" sz="1600" dirty="0"/>
          </a:p>
          <a:p>
            <a:pPr marL="228600" indent="-228600">
              <a:lnSpc>
                <a:spcPct val="100000"/>
              </a:lnSpc>
              <a:spcBef>
                <a:spcPct val="0"/>
              </a:spcBef>
              <a:buClr>
                <a:schemeClr val="tx2"/>
              </a:buClr>
              <a:buSzPct val="75000"/>
              <a:buFont typeface="Wingdings" pitchFamily="2" charset="2"/>
              <a:buNone/>
            </a:pPr>
            <a:r>
              <a:rPr lang="en-US" sz="1600" b="1" dirty="0"/>
              <a:t>Results:</a:t>
            </a:r>
          </a:p>
          <a:p>
            <a:pPr marL="725488" lvl="1" indent="-381000" defTabSz="158750">
              <a:spcBef>
                <a:spcPct val="25000"/>
              </a:spcBef>
              <a:buSzPct val="75000"/>
            </a:pPr>
            <a:r>
              <a:rPr lang="en-US" sz="1600" b="1" dirty="0"/>
              <a:t> </a:t>
            </a:r>
            <a:r>
              <a:rPr lang="en-US" altLang="ja-JP" sz="1600" dirty="0" smtClean="0">
                <a:latin typeface="+mn-lt"/>
                <a:ea typeface="ＭＳ Ｐゴシック" charset="-128"/>
                <a:cs typeface="+mn-cs"/>
              </a:rPr>
              <a:t>Lower </a:t>
            </a:r>
            <a:r>
              <a:rPr lang="en-US" altLang="ja-JP" sz="1600" dirty="0">
                <a:latin typeface="+mn-lt"/>
                <a:ea typeface="ＭＳ Ｐゴシック" charset="-128"/>
                <a:cs typeface="+mn-cs"/>
              </a:rPr>
              <a:t>decision-making costs:  cut merchandising </a:t>
            </a:r>
            <a:r>
              <a:rPr lang="en-US" altLang="ja-JP" sz="1600" dirty="0" err="1">
                <a:latin typeface="+mn-lt"/>
                <a:ea typeface="ＭＳ Ｐゴシック" charset="-128"/>
                <a:cs typeface="+mn-cs"/>
              </a:rPr>
              <a:t>decisioning</a:t>
            </a:r>
            <a:r>
              <a:rPr lang="en-US" altLang="ja-JP" sz="1600" dirty="0">
                <a:latin typeface="+mn-lt"/>
                <a:ea typeface="ＭＳ Ｐゴシック" charset="-128"/>
                <a:cs typeface="+mn-cs"/>
              </a:rPr>
              <a:t> costs by automating many labor-intensive elements of </a:t>
            </a:r>
            <a:r>
              <a:rPr lang="en-US" altLang="ja-JP" sz="1600" dirty="0" err="1">
                <a:latin typeface="+mn-lt"/>
                <a:ea typeface="ＭＳ Ｐゴシック" charset="-128"/>
                <a:cs typeface="+mn-cs"/>
              </a:rPr>
              <a:t>planogram</a:t>
            </a:r>
            <a:r>
              <a:rPr lang="en-US" altLang="ja-JP" sz="1600" dirty="0">
                <a:latin typeface="+mn-lt"/>
                <a:ea typeface="ＭＳ Ｐゴシック" charset="-128"/>
                <a:cs typeface="+mn-cs"/>
              </a:rPr>
              <a:t> creations.</a:t>
            </a:r>
          </a:p>
          <a:p>
            <a:pPr marL="725488" lvl="1" indent="-381000" defTabSz="158750">
              <a:spcBef>
                <a:spcPct val="25000"/>
              </a:spcBef>
              <a:buSzPct val="75000"/>
            </a:pPr>
            <a:r>
              <a:rPr lang="en-US" altLang="ja-JP" sz="1600" dirty="0">
                <a:latin typeface="+mn-lt"/>
                <a:ea typeface="ＭＳ Ｐゴシック" charset="-128"/>
                <a:cs typeface="+mn-cs"/>
              </a:rPr>
              <a:t> </a:t>
            </a:r>
            <a:r>
              <a:rPr lang="en-US" altLang="ja-JP" sz="1600" dirty="0" smtClean="0">
                <a:latin typeface="+mn-lt"/>
                <a:ea typeface="ＭＳ Ｐゴシック" charset="-128"/>
                <a:cs typeface="+mn-cs"/>
              </a:rPr>
              <a:t>Improve </a:t>
            </a:r>
            <a:r>
              <a:rPr lang="en-US" altLang="ja-JP" sz="1600" dirty="0">
                <a:latin typeface="+mn-lt"/>
                <a:ea typeface="ＭＳ Ｐゴシック" charset="-128"/>
                <a:cs typeface="+mn-cs"/>
              </a:rPr>
              <a:t>operational efficiencies:  Speeds development and deployment by automating manual processes, allowing this large retailer to create store-specific </a:t>
            </a:r>
            <a:r>
              <a:rPr lang="en-US" altLang="ja-JP" sz="1600" dirty="0" err="1">
                <a:latin typeface="+mn-lt"/>
                <a:ea typeface="ＭＳ Ｐゴシック" charset="-128"/>
                <a:cs typeface="+mn-cs"/>
              </a:rPr>
              <a:t>planograms</a:t>
            </a:r>
            <a:endParaRPr lang="en-US" altLang="ja-JP" sz="1600" dirty="0">
              <a:latin typeface="+mn-lt"/>
              <a:ea typeface="ＭＳ Ｐゴシック" charset="-128"/>
              <a:cs typeface="+mn-cs"/>
            </a:endParaRPr>
          </a:p>
          <a:p>
            <a:pPr marL="725488" lvl="1" indent="-381000" defTabSz="158750">
              <a:spcBef>
                <a:spcPct val="25000"/>
              </a:spcBef>
              <a:buSzPct val="75000"/>
            </a:pPr>
            <a:r>
              <a:rPr lang="en-US" altLang="ja-JP" sz="1600" dirty="0">
                <a:latin typeface="+mn-lt"/>
                <a:ea typeface="ＭＳ Ｐゴシック" charset="-128"/>
                <a:cs typeface="+mn-cs"/>
              </a:rPr>
              <a:t> </a:t>
            </a:r>
            <a:r>
              <a:rPr lang="en-US" altLang="ja-JP" sz="1600" dirty="0" smtClean="0">
                <a:latin typeface="+mn-lt"/>
                <a:ea typeface="ＭＳ Ｐゴシック" charset="-128"/>
                <a:cs typeface="+mn-cs"/>
              </a:rPr>
              <a:t>Realize </a:t>
            </a:r>
            <a:r>
              <a:rPr lang="en-US" altLang="ja-JP" sz="1600" dirty="0">
                <a:latin typeface="+mn-lt"/>
                <a:ea typeface="ＭＳ Ｐゴシック" charset="-128"/>
                <a:cs typeface="+mn-cs"/>
              </a:rPr>
              <a:t>greater agility:  Ability to quickly recalculate and review  results of optimal set of space allocation decisions as conditions or rules are changed</a:t>
            </a:r>
            <a:r>
              <a:rPr lang="en-US" sz="1600" b="1" dirty="0"/>
              <a:t>	</a:t>
            </a:r>
            <a:endParaRPr lang="en-US" sz="1800" dirty="0"/>
          </a:p>
        </p:txBody>
      </p:sp>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02" name="Rectangle 2"/>
          <p:cNvSpPr>
            <a:spLocks noGrp="1" noChangeArrowheads="1"/>
          </p:cNvSpPr>
          <p:nvPr>
            <p:ph type="title"/>
          </p:nvPr>
        </p:nvSpPr>
        <p:spPr/>
        <p:txBody>
          <a:bodyPr/>
          <a:lstStyle/>
          <a:p>
            <a:r>
              <a:rPr lang="en-US" dirty="0" smtClean="0"/>
              <a:t>Other areas of experience</a:t>
            </a:r>
            <a:endParaRPr lang="en-US" dirty="0"/>
          </a:p>
        </p:txBody>
      </p:sp>
      <p:sp>
        <p:nvSpPr>
          <p:cNvPr id="4710403" name="Rectangle 3"/>
          <p:cNvSpPr>
            <a:spLocks noGrp="1" noChangeArrowheads="1"/>
          </p:cNvSpPr>
          <p:nvPr>
            <p:ph type="body" sz="half" idx="1"/>
          </p:nvPr>
        </p:nvSpPr>
        <p:spPr>
          <a:xfrm>
            <a:off x="381000" y="1143000"/>
            <a:ext cx="4191000" cy="3298825"/>
          </a:xfrm>
        </p:spPr>
        <p:txBody>
          <a:bodyPr/>
          <a:lstStyle/>
          <a:p>
            <a:r>
              <a:rPr lang="en-US" sz="2000"/>
              <a:t>Supply chain optimization</a:t>
            </a:r>
          </a:p>
          <a:p>
            <a:r>
              <a:rPr lang="en-US" sz="2000"/>
              <a:t>Portfolio generation + maintenance</a:t>
            </a:r>
          </a:p>
          <a:p>
            <a:r>
              <a:rPr lang="en-US" sz="2000"/>
              <a:t>Personnel scheduling</a:t>
            </a:r>
          </a:p>
          <a:p>
            <a:r>
              <a:rPr lang="en-US" sz="2000"/>
              <a:t>Production scheduling</a:t>
            </a:r>
          </a:p>
          <a:p>
            <a:r>
              <a:rPr lang="en-US" sz="2000"/>
              <a:t>Vehicle routing</a:t>
            </a:r>
          </a:p>
          <a:p>
            <a:r>
              <a:rPr lang="en-US" sz="2000"/>
              <a:t>Process industries (blending)</a:t>
            </a:r>
          </a:p>
          <a:p>
            <a:r>
              <a:rPr lang="en-US" sz="2000"/>
              <a:t>Trade optimization</a:t>
            </a:r>
          </a:p>
        </p:txBody>
      </p:sp>
      <p:sp>
        <p:nvSpPr>
          <p:cNvPr id="4710404" name="Rectangle 4"/>
          <p:cNvSpPr>
            <a:spLocks noGrp="1" noChangeArrowheads="1"/>
          </p:cNvSpPr>
          <p:nvPr>
            <p:ph type="body" sz="half" idx="2"/>
          </p:nvPr>
        </p:nvSpPr>
        <p:spPr>
          <a:xfrm>
            <a:off x="4724400" y="1143000"/>
            <a:ext cx="4191000" cy="3600986"/>
          </a:xfrm>
        </p:spPr>
        <p:txBody>
          <a:bodyPr/>
          <a:lstStyle/>
          <a:p>
            <a:r>
              <a:rPr lang="en-US" sz="2000" dirty="0"/>
              <a:t>Marketing optimization</a:t>
            </a:r>
          </a:p>
          <a:p>
            <a:r>
              <a:rPr lang="en-US" sz="2000" dirty="0"/>
              <a:t>Generalized assignment </a:t>
            </a:r>
            <a:br>
              <a:rPr lang="en-US" sz="2000" dirty="0"/>
            </a:br>
            <a:r>
              <a:rPr lang="en-US" sz="2000" dirty="0"/>
              <a:t>(e.g. facility location)</a:t>
            </a:r>
          </a:p>
          <a:p>
            <a:r>
              <a:rPr lang="en-US" sz="2000" dirty="0"/>
              <a:t>Auctions</a:t>
            </a:r>
          </a:p>
          <a:p>
            <a:r>
              <a:rPr lang="en-US" sz="2000" dirty="0"/>
              <a:t>Airline operations</a:t>
            </a:r>
          </a:p>
          <a:p>
            <a:r>
              <a:rPr lang="en-US" sz="2000" dirty="0"/>
              <a:t>Electricity generation, supply and </a:t>
            </a:r>
            <a:r>
              <a:rPr lang="en-US" sz="2000" dirty="0" smtClean="0"/>
              <a:t>pricing</a:t>
            </a:r>
          </a:p>
          <a:p>
            <a:r>
              <a:rPr lang="en-US" sz="2000" dirty="0" smtClean="0"/>
              <a:t>…</a:t>
            </a:r>
            <a:endParaRPr lang="en-US" sz="2000" dirty="0"/>
          </a:p>
          <a:p>
            <a:endParaRPr lang="en-US" sz="2000"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t>Very Large Scale Optimization Problems</a:t>
            </a:r>
          </a:p>
        </p:txBody>
      </p:sp>
      <p:sp>
        <p:nvSpPr>
          <p:cNvPr id="4" name="Content Placeholder 3"/>
          <p:cNvSpPr>
            <a:spLocks noGrp="1"/>
          </p:cNvSpPr>
          <p:nvPr>
            <p:ph idx="1"/>
          </p:nvPr>
        </p:nvSpPr>
        <p:spPr>
          <a:xfrm>
            <a:off x="381000" y="1143000"/>
            <a:ext cx="8534400" cy="5305425"/>
          </a:xfrm>
        </p:spPr>
        <p:txBody>
          <a:bodyPr/>
          <a:lstStyle/>
          <a:p>
            <a:pPr>
              <a:defRPr/>
            </a:pPr>
            <a:r>
              <a:rPr lang="en-US" dirty="0" smtClean="0"/>
              <a:t>Schedule crews for 3,400 daily flights in 40 countries</a:t>
            </a:r>
          </a:p>
          <a:p>
            <a:pPr>
              <a:defRPr/>
            </a:pPr>
            <a:r>
              <a:rPr lang="en-US" dirty="0" smtClean="0"/>
              <a:t>Buy ads in 10-15 local publications across 40,000 zip codes</a:t>
            </a:r>
          </a:p>
          <a:p>
            <a:pPr>
              <a:defRPr/>
            </a:pPr>
            <a:r>
              <a:rPr lang="en-US" dirty="0" smtClean="0"/>
              <a:t>Pick one of 742 trillion choices in creating the NFL schedule</a:t>
            </a:r>
          </a:p>
          <a:p>
            <a:pPr>
              <a:defRPr/>
            </a:pPr>
            <a:r>
              <a:rPr lang="en-US" dirty="0" smtClean="0"/>
              <a:t>Select 5 offers out of 1,000 for each of 25,000,000 customers</a:t>
            </a:r>
          </a:p>
          <a:p>
            <a:pPr>
              <a:defRPr/>
            </a:pPr>
            <a:r>
              <a:rPr lang="en-US" dirty="0" smtClean="0"/>
              <a:t>Place 1,000s of SKUs on dozens of shelves in ~2,000 stores</a:t>
            </a:r>
          </a:p>
          <a:p>
            <a:pPr>
              <a:defRPr/>
            </a:pPr>
            <a:r>
              <a:rPr lang="en-US" dirty="0" smtClean="0"/>
              <a:t>Decide among 200,000,000 maintenance routing options</a:t>
            </a:r>
          </a:p>
          <a:p>
            <a:pPr>
              <a:defRPr/>
            </a:pPr>
            <a:r>
              <a:rPr lang="en-US" dirty="0" smtClean="0"/>
              <a:t>Plan weekly production levels for several years ahead</a:t>
            </a:r>
          </a:p>
          <a:p>
            <a:pPr>
              <a:buFont typeface="Arial" pitchFamily="34" charset="0"/>
              <a:buNone/>
              <a:defRPr/>
            </a:pPr>
            <a:r>
              <a:rPr lang="en-US" i="1" dirty="0" smtClean="0"/>
              <a:t>			in pursuit of 			</a:t>
            </a:r>
            <a:r>
              <a:rPr lang="en-US" dirty="0" smtClean="0">
                <a:solidFill>
                  <a:srgbClr val="00B050"/>
                </a:solidFill>
              </a:rPr>
              <a:t>Conflicting business objectives (goals)</a:t>
            </a:r>
          </a:p>
          <a:p>
            <a:pPr>
              <a:buFont typeface="Arial" pitchFamily="34" charset="0"/>
              <a:buNone/>
              <a:defRPr/>
            </a:pPr>
            <a:r>
              <a:rPr lang="en-US" i="1" dirty="0" smtClean="0"/>
              <a:t>      and subject to		</a:t>
            </a:r>
            <a:r>
              <a:rPr lang="en-US" dirty="0" smtClean="0">
                <a:solidFill>
                  <a:schemeClr val="tx2">
                    <a:lumMod val="60000"/>
                    <a:lumOff val="40000"/>
                  </a:schemeClr>
                </a:solidFill>
              </a:rPr>
              <a:t>Multiple conflicting restrictions (constraints)</a:t>
            </a:r>
          </a:p>
          <a:p>
            <a:pPr algn="ctr">
              <a:buFont typeface="Arial" pitchFamily="34" charset="0"/>
              <a:buNone/>
              <a:defRPr/>
            </a:pPr>
            <a:endParaRPr lang="en-US" b="1" dirty="0" smtClean="0"/>
          </a:p>
          <a:p>
            <a:pPr algn="ctr">
              <a:buFont typeface="Arial" pitchFamily="34" charset="0"/>
              <a:buNone/>
              <a:defRPr/>
            </a:pPr>
            <a:r>
              <a:rPr lang="en-US" b="1" dirty="0" smtClean="0"/>
              <a:t>Must solve (close to) optimality, or your competition will</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Optimization Problem Structure</a:t>
            </a:r>
          </a:p>
        </p:txBody>
      </p:sp>
      <p:sp>
        <p:nvSpPr>
          <p:cNvPr id="6147" name="Rectangle 3"/>
          <p:cNvSpPr>
            <a:spLocks noChangeArrowheads="1"/>
          </p:cNvSpPr>
          <p:nvPr/>
        </p:nvSpPr>
        <p:spPr bwMode="auto">
          <a:xfrm>
            <a:off x="1857375" y="2071688"/>
            <a:ext cx="5715000" cy="3857625"/>
          </a:xfrm>
          <a:prstGeom prst="rect">
            <a:avLst/>
          </a:prstGeom>
          <a:blipFill dpi="0" rotWithShape="1">
            <a:blip r:embed="rId3" cstate="print"/>
            <a:srcRect/>
            <a:tile tx="0" ty="0" sx="100000" sy="100000" flip="none" algn="tl"/>
          </a:blipFill>
          <a:ln w="9525" algn="ctr">
            <a:noFill/>
            <a:round/>
            <a:headEnd/>
            <a:tailEnd/>
          </a:ln>
        </p:spPr>
        <p:txBody>
          <a:bodyPr/>
          <a:lstStyle/>
          <a:p>
            <a:pPr marL="233363" indent="-233363"/>
            <a:endParaRPr lang="en-US"/>
          </a:p>
        </p:txBody>
      </p:sp>
      <p:sp>
        <p:nvSpPr>
          <p:cNvPr id="6148" name="TextBox 4"/>
          <p:cNvSpPr txBox="1">
            <a:spLocks noChangeArrowheads="1"/>
          </p:cNvSpPr>
          <p:nvPr/>
        </p:nvSpPr>
        <p:spPr bwMode="auto">
          <a:xfrm>
            <a:off x="1785938" y="1143000"/>
            <a:ext cx="6343650" cy="1012825"/>
          </a:xfrm>
          <a:prstGeom prst="rect">
            <a:avLst/>
          </a:prstGeom>
          <a:noFill/>
          <a:ln w="9525">
            <a:noFill/>
            <a:miter lim="800000"/>
            <a:headEnd/>
            <a:tailEnd/>
          </a:ln>
        </p:spPr>
        <p:txBody>
          <a:bodyPr wrap="none">
            <a:spAutoFit/>
          </a:bodyPr>
          <a:lstStyle/>
          <a:p>
            <a:pPr>
              <a:buFont typeface="Arial" pitchFamily="34" charset="0"/>
              <a:buNone/>
            </a:pPr>
            <a:r>
              <a:rPr lang="en-US"/>
              <a:t>Decision variables (up to 100s of millions)</a:t>
            </a:r>
          </a:p>
          <a:p>
            <a:pPr>
              <a:buFont typeface="Arial" pitchFamily="34" charset="0"/>
              <a:buNone/>
            </a:pPr>
            <a:r>
              <a:rPr lang="en-US"/>
              <a:t>a.k.a. Columns</a:t>
            </a:r>
          </a:p>
        </p:txBody>
      </p:sp>
      <p:sp>
        <p:nvSpPr>
          <p:cNvPr id="6149" name="TextBox 5"/>
          <p:cNvSpPr txBox="1">
            <a:spLocks noChangeArrowheads="1"/>
          </p:cNvSpPr>
          <p:nvPr/>
        </p:nvSpPr>
        <p:spPr bwMode="auto">
          <a:xfrm rot="-5400000">
            <a:off x="-1217612" y="3211512"/>
            <a:ext cx="5137150" cy="1012825"/>
          </a:xfrm>
          <a:prstGeom prst="rect">
            <a:avLst/>
          </a:prstGeom>
          <a:noFill/>
          <a:ln w="9525">
            <a:noFill/>
            <a:miter lim="800000"/>
            <a:headEnd/>
            <a:tailEnd/>
          </a:ln>
        </p:spPr>
        <p:txBody>
          <a:bodyPr wrap="none">
            <a:spAutoFit/>
          </a:bodyPr>
          <a:lstStyle/>
          <a:p>
            <a:pPr>
              <a:buFont typeface="Arial" pitchFamily="34" charset="0"/>
              <a:buNone/>
            </a:pPr>
            <a:r>
              <a:rPr lang="en-US"/>
              <a:t>Constraints (up to 10s of millions)</a:t>
            </a:r>
          </a:p>
          <a:p>
            <a:pPr>
              <a:buFont typeface="Arial" pitchFamily="34" charset="0"/>
              <a:buNone/>
            </a:pPr>
            <a:r>
              <a:rPr lang="en-US"/>
              <a:t>a.k.a. Rows</a:t>
            </a:r>
          </a:p>
        </p:txBody>
      </p:sp>
      <p:cxnSp>
        <p:nvCxnSpPr>
          <p:cNvPr id="6150" name="Straight Connector 10"/>
          <p:cNvCxnSpPr>
            <a:cxnSpLocks noChangeShapeType="1"/>
          </p:cNvCxnSpPr>
          <p:nvPr/>
        </p:nvCxnSpPr>
        <p:spPr bwMode="auto">
          <a:xfrm rot="16200000" flipH="1">
            <a:off x="1214438" y="2714625"/>
            <a:ext cx="2000250" cy="714375"/>
          </a:xfrm>
          <a:prstGeom prst="line">
            <a:avLst/>
          </a:prstGeom>
          <a:noFill/>
          <a:ln w="12700" algn="ctr">
            <a:solidFill>
              <a:schemeClr val="tx1"/>
            </a:solidFill>
            <a:round/>
            <a:headEnd/>
            <a:tailEnd/>
          </a:ln>
        </p:spPr>
      </p:cxnSp>
      <p:cxnSp>
        <p:nvCxnSpPr>
          <p:cNvPr id="6151" name="Straight Connector 14"/>
          <p:cNvCxnSpPr>
            <a:cxnSpLocks noChangeShapeType="1"/>
          </p:cNvCxnSpPr>
          <p:nvPr/>
        </p:nvCxnSpPr>
        <p:spPr bwMode="auto">
          <a:xfrm rot="16200000" flipH="1">
            <a:off x="1607344" y="2536032"/>
            <a:ext cx="4357687" cy="3714750"/>
          </a:xfrm>
          <a:prstGeom prst="line">
            <a:avLst/>
          </a:prstGeom>
          <a:noFill/>
          <a:ln w="12700" algn="ctr">
            <a:solidFill>
              <a:schemeClr val="tx1"/>
            </a:solidFill>
            <a:round/>
            <a:headEnd/>
            <a:tailEnd/>
          </a:ln>
        </p:spPr>
      </p:cxnSp>
      <p:cxnSp>
        <p:nvCxnSpPr>
          <p:cNvPr id="6152" name="Straight Connector 12"/>
          <p:cNvCxnSpPr>
            <a:cxnSpLocks noChangeShapeType="1"/>
          </p:cNvCxnSpPr>
          <p:nvPr/>
        </p:nvCxnSpPr>
        <p:spPr bwMode="auto">
          <a:xfrm>
            <a:off x="1928813" y="2071688"/>
            <a:ext cx="3714750" cy="2000250"/>
          </a:xfrm>
          <a:prstGeom prst="line">
            <a:avLst/>
          </a:prstGeom>
          <a:noFill/>
          <a:ln w="12700" algn="ctr">
            <a:solidFill>
              <a:schemeClr val="tx1"/>
            </a:solidFill>
            <a:round/>
            <a:headEnd/>
            <a:tailEnd/>
          </a:ln>
        </p:spPr>
      </p:cxnSp>
      <p:cxnSp>
        <p:nvCxnSpPr>
          <p:cNvPr id="6153" name="Straight Connector 13"/>
          <p:cNvCxnSpPr>
            <a:cxnSpLocks noChangeShapeType="1"/>
          </p:cNvCxnSpPr>
          <p:nvPr/>
        </p:nvCxnSpPr>
        <p:spPr bwMode="auto">
          <a:xfrm rot="16200000" flipH="1">
            <a:off x="71438" y="4000500"/>
            <a:ext cx="4286250" cy="714375"/>
          </a:xfrm>
          <a:prstGeom prst="line">
            <a:avLst/>
          </a:prstGeom>
          <a:noFill/>
          <a:ln w="12700" algn="ctr">
            <a:solidFill>
              <a:schemeClr val="tx1"/>
            </a:solidFill>
            <a:round/>
            <a:headEnd/>
            <a:tailEnd/>
          </a:ln>
        </p:spPr>
      </p:cxnSp>
      <p:pic>
        <p:nvPicPr>
          <p:cNvPr id="29699" name="Picture 3"/>
          <p:cNvPicPr>
            <a:picLocks noChangeAspect="1" noChangeArrowheads="1"/>
          </p:cNvPicPr>
          <p:nvPr/>
        </p:nvPicPr>
        <p:blipFill>
          <a:blip r:embed="rId4" cstate="print"/>
          <a:srcRect/>
          <a:stretch>
            <a:fillRect/>
          </a:stretch>
        </p:blipFill>
        <p:spPr bwMode="auto">
          <a:xfrm>
            <a:off x="2571750" y="4071938"/>
            <a:ext cx="3068638" cy="2449512"/>
          </a:xfrm>
          <a:prstGeom prst="rect">
            <a:avLst/>
          </a:prstGeom>
          <a:noFill/>
          <a:ln w="9525">
            <a:noFill/>
            <a:miter lim="800000"/>
            <a:headEnd/>
            <a:tailEnd/>
          </a:ln>
          <a:effectLst>
            <a:outerShdw blurRad="76200" dir="18900000" sy="23000" kx="-1200000" algn="bl" rotWithShape="0">
              <a:prstClr val="black">
                <a:alpha val="25000"/>
              </a:prstClr>
            </a:outerShdw>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p:cNvSpPr>
            <a:spLocks noGrp="1" noChangeArrowheads="1"/>
          </p:cNvSpPr>
          <p:nvPr>
            <p:ph type="title"/>
          </p:nvPr>
        </p:nvSpPr>
        <p:spPr/>
        <p:txBody>
          <a:bodyPr/>
          <a:lstStyle/>
          <a:p>
            <a:pPr eaLnBrk="1" hangingPunct="1"/>
            <a:r>
              <a:rPr lang="en-US" smtClean="0"/>
              <a:t>Types of large MIP problems:</a:t>
            </a:r>
            <a:br>
              <a:rPr lang="en-US" smtClean="0"/>
            </a:br>
            <a:r>
              <a:rPr lang="en-US" smtClean="0"/>
              <a:t>No discernible shape</a:t>
            </a:r>
            <a:endParaRPr lang="en-US" sz="2000" smtClean="0"/>
          </a:p>
        </p:txBody>
      </p:sp>
      <p:sp>
        <p:nvSpPr>
          <p:cNvPr id="7171" name="Rectangle 30"/>
          <p:cNvSpPr>
            <a:spLocks noGrp="1" noChangeArrowheads="1"/>
          </p:cNvSpPr>
          <p:nvPr>
            <p:ph type="body" sz="half" idx="1"/>
          </p:nvPr>
        </p:nvSpPr>
        <p:spPr>
          <a:xfrm>
            <a:off x="381000" y="1143000"/>
            <a:ext cx="8477250" cy="369888"/>
          </a:xfrm>
        </p:spPr>
        <p:txBody>
          <a:bodyPr/>
          <a:lstStyle/>
          <a:p>
            <a:pPr eaLnBrk="1" hangingPunct="1">
              <a:buFont typeface="Arial" pitchFamily="34" charset="0"/>
              <a:buNone/>
            </a:pPr>
            <a:r>
              <a:rPr lang="en-GB" sz="2000" smtClean="0"/>
              <a:t>Problems with tightly coupled rows and columns</a:t>
            </a:r>
          </a:p>
        </p:txBody>
      </p:sp>
      <p:sp>
        <p:nvSpPr>
          <p:cNvPr id="7172" name="Rectangle 8"/>
          <p:cNvSpPr>
            <a:spLocks noChangeArrowheads="1"/>
          </p:cNvSpPr>
          <p:nvPr/>
        </p:nvSpPr>
        <p:spPr bwMode="auto">
          <a:xfrm>
            <a:off x="2928938" y="1714500"/>
            <a:ext cx="3071812" cy="2357438"/>
          </a:xfrm>
          <a:prstGeom prst="rect">
            <a:avLst/>
          </a:prstGeom>
          <a:blipFill dpi="0" rotWithShape="1">
            <a:blip r:embed="rId3" cstate="print"/>
            <a:srcRect/>
            <a:tile tx="0" ty="0" sx="100000" sy="100000" flip="none" algn="tl"/>
          </a:blipFill>
          <a:ln w="9525" algn="ctr">
            <a:noFill/>
            <a:round/>
            <a:headEnd/>
            <a:tailEnd/>
          </a:ln>
        </p:spPr>
        <p:txBody>
          <a:bodyPr/>
          <a:lstStyle/>
          <a:p>
            <a:pPr marL="233363" indent="-233363"/>
            <a:endParaRPr lang="en-US"/>
          </a:p>
        </p:txBody>
      </p:sp>
      <p:sp>
        <p:nvSpPr>
          <p:cNvPr id="7173" name="TextBox 9"/>
          <p:cNvSpPr txBox="1">
            <a:spLocks noChangeArrowheads="1"/>
          </p:cNvSpPr>
          <p:nvPr/>
        </p:nvSpPr>
        <p:spPr bwMode="auto">
          <a:xfrm>
            <a:off x="142875" y="4214813"/>
            <a:ext cx="8643938" cy="2370137"/>
          </a:xfrm>
          <a:prstGeom prst="rect">
            <a:avLst/>
          </a:prstGeom>
          <a:noFill/>
          <a:ln w="9525">
            <a:noFill/>
            <a:miter lim="800000"/>
            <a:headEnd/>
            <a:tailEnd/>
          </a:ln>
        </p:spPr>
        <p:txBody>
          <a:bodyPr>
            <a:spAutoFit/>
          </a:bodyPr>
          <a:lstStyle/>
          <a:p>
            <a:pPr>
              <a:buFont typeface="Arial" pitchFamily="34" charset="0"/>
              <a:buNone/>
            </a:pPr>
            <a:r>
              <a:rPr lang="en-US" sz="2000" dirty="0"/>
              <a:t>Signature:	Every decision almost directly impacts every other decision</a:t>
            </a:r>
          </a:p>
          <a:p>
            <a:pPr>
              <a:buNone/>
            </a:pPr>
            <a:r>
              <a:rPr lang="en-US" sz="2000" dirty="0"/>
              <a:t>Examples: 	</a:t>
            </a:r>
            <a:r>
              <a:rPr lang="en-US" sz="2000" dirty="0" smtClean="0"/>
              <a:t> TSP, Multi-party </a:t>
            </a:r>
            <a:r>
              <a:rPr lang="en-US" sz="2000" dirty="0"/>
              <a:t>Exchanges, </a:t>
            </a:r>
            <a:r>
              <a:rPr lang="en-US" sz="2000" dirty="0" smtClean="0"/>
              <a:t>Scheduling</a:t>
            </a:r>
            <a:endParaRPr lang="en-US" sz="2000" dirty="0"/>
          </a:p>
          <a:p>
            <a:pPr>
              <a:buFont typeface="Arial" pitchFamily="34" charset="0"/>
              <a:buNone/>
            </a:pPr>
            <a:r>
              <a:rPr lang="en-US" sz="2000" dirty="0"/>
              <a:t>The bad news:	Can be hard to solve, even for medium-size problems</a:t>
            </a:r>
          </a:p>
          <a:p>
            <a:pPr>
              <a:buFont typeface="Arial" pitchFamily="34" charset="0"/>
              <a:buNone/>
            </a:pPr>
            <a:r>
              <a:rPr lang="en-US" sz="2000" dirty="0"/>
              <a:t>The good news:	Easy to model; Advanced solver tuning can pay off</a:t>
            </a:r>
          </a:p>
          <a:p>
            <a:pPr>
              <a:buFont typeface="Arial" pitchFamily="34" charset="0"/>
              <a:buNone/>
            </a:pPr>
            <a:r>
              <a:rPr lang="en-US" sz="2000" dirty="0"/>
              <a:t>Your best bet: 	Get the best solver and tune it; Identify patterns and 			reformulate through substitution/decomposition if possible</a:t>
            </a: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9"/>
          <p:cNvSpPr>
            <a:spLocks noGrp="1" noChangeArrowheads="1"/>
          </p:cNvSpPr>
          <p:nvPr>
            <p:ph type="title"/>
          </p:nvPr>
        </p:nvSpPr>
        <p:spPr/>
        <p:txBody>
          <a:bodyPr/>
          <a:lstStyle/>
          <a:p>
            <a:pPr eaLnBrk="1" hangingPunct="1"/>
            <a:r>
              <a:rPr lang="en-US" smtClean="0"/>
              <a:t>Types of large MIP problems:</a:t>
            </a:r>
            <a:br>
              <a:rPr lang="en-US" smtClean="0"/>
            </a:br>
            <a:r>
              <a:rPr lang="en-US" smtClean="0"/>
              <a:t>Columns &gt;&gt; Rows</a:t>
            </a:r>
            <a:endParaRPr lang="en-US" sz="2000" smtClean="0"/>
          </a:p>
        </p:txBody>
      </p:sp>
      <p:sp>
        <p:nvSpPr>
          <p:cNvPr id="8195" name="Rectangle 30"/>
          <p:cNvSpPr>
            <a:spLocks noGrp="1" noChangeArrowheads="1"/>
          </p:cNvSpPr>
          <p:nvPr>
            <p:ph type="body" sz="half" idx="1"/>
          </p:nvPr>
        </p:nvSpPr>
        <p:spPr>
          <a:xfrm>
            <a:off x="381000" y="1143000"/>
            <a:ext cx="8477250" cy="369888"/>
          </a:xfrm>
        </p:spPr>
        <p:txBody>
          <a:bodyPr/>
          <a:lstStyle/>
          <a:p>
            <a:pPr eaLnBrk="1" hangingPunct="1">
              <a:buFont typeface="Arial" pitchFamily="34" charset="0"/>
              <a:buNone/>
            </a:pPr>
            <a:r>
              <a:rPr lang="en-GB" sz="2000" smtClean="0"/>
              <a:t>An extremely large number of columns</a:t>
            </a:r>
          </a:p>
        </p:txBody>
      </p:sp>
      <p:sp>
        <p:nvSpPr>
          <p:cNvPr id="8196" name="Rectangle 10"/>
          <p:cNvSpPr>
            <a:spLocks noChangeArrowheads="1"/>
          </p:cNvSpPr>
          <p:nvPr/>
        </p:nvSpPr>
        <p:spPr bwMode="auto">
          <a:xfrm>
            <a:off x="357188" y="2500313"/>
            <a:ext cx="5786437" cy="428625"/>
          </a:xfrm>
          <a:prstGeom prst="rect">
            <a:avLst/>
          </a:prstGeom>
          <a:blipFill dpi="0" rotWithShape="1">
            <a:blip r:embed="rId3" cstate="print"/>
            <a:srcRect/>
            <a:tile tx="0" ty="0" sx="100000" sy="100000" flip="none" algn="tl"/>
          </a:blipFill>
          <a:ln w="9525" algn="ctr">
            <a:noFill/>
            <a:round/>
            <a:headEnd/>
            <a:tailEnd/>
          </a:ln>
        </p:spPr>
        <p:txBody>
          <a:bodyPr/>
          <a:lstStyle/>
          <a:p>
            <a:pPr marL="233363" indent="-233363"/>
            <a:endParaRPr lang="en-US"/>
          </a:p>
        </p:txBody>
      </p:sp>
      <p:sp>
        <p:nvSpPr>
          <p:cNvPr id="8197" name="TextBox 11"/>
          <p:cNvSpPr txBox="1">
            <a:spLocks noChangeArrowheads="1"/>
          </p:cNvSpPr>
          <p:nvPr/>
        </p:nvSpPr>
        <p:spPr bwMode="auto">
          <a:xfrm>
            <a:off x="214313" y="4214813"/>
            <a:ext cx="8786812" cy="2370137"/>
          </a:xfrm>
          <a:prstGeom prst="rect">
            <a:avLst/>
          </a:prstGeom>
          <a:noFill/>
          <a:ln w="9525">
            <a:noFill/>
            <a:miter lim="800000"/>
            <a:headEnd/>
            <a:tailEnd/>
          </a:ln>
        </p:spPr>
        <p:txBody>
          <a:bodyPr>
            <a:spAutoFit/>
          </a:bodyPr>
          <a:lstStyle/>
          <a:p>
            <a:pPr>
              <a:buFont typeface="Arial" pitchFamily="34" charset="0"/>
              <a:buNone/>
            </a:pPr>
            <a:r>
              <a:rPr lang="en-US" sz="2000" dirty="0"/>
              <a:t>Signature:	More variables than any computer’s memory could fit</a:t>
            </a:r>
          </a:p>
          <a:p>
            <a:pPr>
              <a:buFont typeface="Arial" pitchFamily="34" charset="0"/>
              <a:buNone/>
            </a:pPr>
            <a:r>
              <a:rPr lang="en-US" sz="2000" dirty="0"/>
              <a:t>Examples: 	Crew pairing, </a:t>
            </a:r>
            <a:r>
              <a:rPr lang="en-US" sz="2000" dirty="0" smtClean="0"/>
              <a:t>workforce scheduling</a:t>
            </a:r>
            <a:r>
              <a:rPr lang="en-US" sz="2000" dirty="0"/>
              <a:t>, vehicle routing</a:t>
            </a:r>
          </a:p>
          <a:p>
            <a:pPr>
              <a:buFont typeface="Arial" pitchFamily="34" charset="0"/>
              <a:buNone/>
            </a:pPr>
            <a:r>
              <a:rPr lang="en-US" sz="2000" dirty="0"/>
              <a:t>The bad news:	Implementations may have to sacrifice optimality</a:t>
            </a:r>
          </a:p>
          <a:p>
            <a:pPr>
              <a:buFont typeface="Arial" pitchFamily="34" charset="0"/>
              <a:buNone/>
            </a:pPr>
            <a:r>
              <a:rPr lang="en-US" sz="2000" dirty="0"/>
              <a:t>The good news:	Parallel implementations work well in practice</a:t>
            </a:r>
          </a:p>
          <a:p>
            <a:pPr>
              <a:buFont typeface="Arial" pitchFamily="34" charset="0"/>
              <a:buNone/>
            </a:pPr>
            <a:r>
              <a:rPr lang="en-US" sz="2000" dirty="0"/>
              <a:t>Your best bet: 	Column generation (master problem and iterative sub-problems)</a:t>
            </a:r>
          </a:p>
        </p:txBody>
      </p:sp>
      <p:sp>
        <p:nvSpPr>
          <p:cNvPr id="8198" name="Rectangle 9"/>
          <p:cNvSpPr>
            <a:spLocks noChangeArrowheads="1"/>
          </p:cNvSpPr>
          <p:nvPr/>
        </p:nvSpPr>
        <p:spPr bwMode="auto">
          <a:xfrm>
            <a:off x="6715125" y="2500313"/>
            <a:ext cx="2133600" cy="428625"/>
          </a:xfrm>
          <a:prstGeom prst="rect">
            <a:avLst/>
          </a:prstGeom>
          <a:blipFill dpi="0" rotWithShape="1">
            <a:blip r:embed="rId3" cstate="print"/>
            <a:srcRect/>
            <a:tile tx="0" ty="0" sx="100000" sy="100000" flip="none" algn="tl"/>
          </a:blipFill>
          <a:ln w="9525" algn="ctr">
            <a:noFill/>
            <a:round/>
            <a:headEnd/>
            <a:tailEnd/>
          </a:ln>
        </p:spPr>
        <p:txBody>
          <a:bodyPr/>
          <a:lstStyle/>
          <a:p>
            <a:pPr marL="233363" indent="-233363"/>
            <a:endParaRPr lang="en-US"/>
          </a:p>
        </p:txBody>
      </p:sp>
      <p:sp>
        <p:nvSpPr>
          <p:cNvPr id="8199" name="TextBox 12"/>
          <p:cNvSpPr txBox="1">
            <a:spLocks noChangeArrowheads="1"/>
          </p:cNvSpPr>
          <p:nvPr/>
        </p:nvSpPr>
        <p:spPr bwMode="auto">
          <a:xfrm>
            <a:off x="6143625" y="2500313"/>
            <a:ext cx="517525" cy="452437"/>
          </a:xfrm>
          <a:prstGeom prst="rect">
            <a:avLst/>
          </a:prstGeom>
          <a:noFill/>
          <a:ln w="9525">
            <a:noFill/>
            <a:miter lim="800000"/>
            <a:headEnd/>
            <a:tailEnd/>
          </a:ln>
        </p:spPr>
        <p:txBody>
          <a:bodyPr wrap="none">
            <a:spAutoFit/>
          </a:bodyPr>
          <a:lstStyle/>
          <a:p>
            <a:pPr>
              <a:buFont typeface="Arial" pitchFamily="34" charset="0"/>
              <a:buNone/>
            </a:pPr>
            <a:r>
              <a:rPr lang="en-US"/>
              <a:t>…</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4"/>
          <p:cNvSpPr>
            <a:spLocks noGrp="1" noChangeArrowheads="1"/>
          </p:cNvSpPr>
          <p:nvPr>
            <p:ph type="ctrTitle"/>
          </p:nvPr>
        </p:nvSpPr>
        <p:spPr>
          <a:xfrm>
            <a:off x="504825" y="1600200"/>
            <a:ext cx="8334375" cy="1155700"/>
          </a:xfrm>
        </p:spPr>
        <p:txBody>
          <a:bodyPr/>
          <a:lstStyle/>
          <a:p>
            <a:r>
              <a:rPr lang="en-GB" smtClean="0"/>
              <a:t>The key to being successful with optimization </a:t>
            </a:r>
            <a:endParaRPr lang="en-US" smtClean="0"/>
          </a:p>
        </p:txBody>
      </p:sp>
      <p:sp>
        <p:nvSpPr>
          <p:cNvPr id="9219" name="Rectangle 85"/>
          <p:cNvSpPr>
            <a:spLocks noGrp="1" noChangeArrowheads="1"/>
          </p:cNvSpPr>
          <p:nvPr>
            <p:ph type="subTitle" idx="1"/>
          </p:nvPr>
        </p:nvSpPr>
        <p:spPr/>
        <p:txBody>
          <a:bodyPr/>
          <a:lstStyle/>
          <a:p>
            <a:r>
              <a:rPr lang="en-US" dirty="0" smtClean="0"/>
              <a:t>FICO Xpress Optimization Suite 7.1</a:t>
            </a: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5"/>
          <p:cNvGrpSpPr>
            <a:grpSpLocks/>
          </p:cNvGrpSpPr>
          <p:nvPr/>
        </p:nvGrpSpPr>
        <p:grpSpPr bwMode="auto">
          <a:xfrm>
            <a:off x="0" y="0"/>
            <a:ext cx="9144000" cy="6858000"/>
            <a:chOff x="0" y="0"/>
            <a:chExt cx="5760" cy="4320"/>
          </a:xfrm>
        </p:grpSpPr>
        <p:pic>
          <p:nvPicPr>
            <p:cNvPr id="14341" name="Picture 16" descr="FIC-PPT-Template-Section-top-white"/>
            <p:cNvPicPr>
              <a:picLocks noChangeAspect="1" noChangeArrowheads="1"/>
            </p:cNvPicPr>
            <p:nvPr/>
          </p:nvPicPr>
          <p:blipFill>
            <a:blip r:embed="rId3" cstate="print"/>
            <a:srcRect/>
            <a:stretch>
              <a:fillRect/>
            </a:stretch>
          </p:blipFill>
          <p:spPr bwMode="white">
            <a:xfrm>
              <a:off x="0" y="0"/>
              <a:ext cx="5760" cy="1823"/>
            </a:xfrm>
            <a:prstGeom prst="rect">
              <a:avLst/>
            </a:prstGeom>
            <a:noFill/>
            <a:ln w="9525">
              <a:noFill/>
              <a:miter lim="800000"/>
              <a:headEnd/>
              <a:tailEnd/>
            </a:ln>
          </p:spPr>
        </p:pic>
        <p:pic>
          <p:nvPicPr>
            <p:cNvPr id="14342" name="Picture 15" descr="FIC-PPT-Template-Section-blue-base"/>
            <p:cNvPicPr>
              <a:picLocks noChangeAspect="1" noChangeArrowheads="1"/>
            </p:cNvPicPr>
            <p:nvPr/>
          </p:nvPicPr>
          <p:blipFill>
            <a:blip r:embed="rId4" cstate="print"/>
            <a:srcRect/>
            <a:stretch>
              <a:fillRect/>
            </a:stretch>
          </p:blipFill>
          <p:spPr bwMode="auto">
            <a:xfrm>
              <a:off x="0" y="1825"/>
              <a:ext cx="5760" cy="2495"/>
            </a:xfrm>
            <a:prstGeom prst="rect">
              <a:avLst/>
            </a:prstGeom>
            <a:noFill/>
            <a:ln w="9525">
              <a:noFill/>
              <a:miter lim="800000"/>
              <a:headEnd/>
              <a:tailEnd/>
            </a:ln>
          </p:spPr>
        </p:pic>
        <p:grpSp>
          <p:nvGrpSpPr>
            <p:cNvPr id="14343" name="Group 19"/>
            <p:cNvGrpSpPr>
              <a:grpSpLocks/>
            </p:cNvGrpSpPr>
            <p:nvPr/>
          </p:nvGrpSpPr>
          <p:grpSpPr bwMode="auto">
            <a:xfrm>
              <a:off x="46" y="4223"/>
              <a:ext cx="2261" cy="57"/>
              <a:chOff x="48" y="4223"/>
              <a:chExt cx="2260" cy="57"/>
            </a:xfrm>
          </p:grpSpPr>
          <p:sp>
            <p:nvSpPr>
              <p:cNvPr id="14345" name="Text Box 12"/>
              <p:cNvSpPr txBox="1">
                <a:spLocks noChangeArrowheads="1"/>
              </p:cNvSpPr>
              <p:nvPr/>
            </p:nvSpPr>
            <p:spPr bwMode="white">
              <a:xfrm>
                <a:off x="333" y="4223"/>
                <a:ext cx="1975" cy="57"/>
              </a:xfrm>
              <a:prstGeom prst="rect">
                <a:avLst/>
              </a:prstGeom>
              <a:noFill/>
              <a:ln w="9525">
                <a:noFill/>
                <a:miter lim="800000"/>
                <a:headEnd/>
                <a:tailEnd/>
              </a:ln>
            </p:spPr>
            <p:txBody>
              <a:bodyPr lIns="0" tIns="0" rIns="0" bIns="0" anchor="b"/>
              <a:lstStyle/>
              <a:p>
                <a:pPr defTabSz="925513" eaLnBrk="1" hangingPunct="1">
                  <a:lnSpc>
                    <a:spcPct val="85000"/>
                  </a:lnSpc>
                  <a:spcBef>
                    <a:spcPct val="0"/>
                  </a:spcBef>
                  <a:spcAft>
                    <a:spcPct val="50000"/>
                  </a:spcAft>
                  <a:buClrTx/>
                  <a:buFontTx/>
                  <a:buNone/>
                </a:pPr>
                <a:r>
                  <a:rPr lang="en-US" sz="700">
                    <a:solidFill>
                      <a:schemeClr val="hlink"/>
                    </a:solidFill>
                  </a:rPr>
                  <a:t>© 2009 Fair Isaac Corporation. Confidential.</a:t>
                </a:r>
              </a:p>
            </p:txBody>
          </p:sp>
          <p:sp>
            <p:nvSpPr>
              <p:cNvPr id="14346" name="Rectangle 13"/>
              <p:cNvSpPr>
                <a:spLocks noChangeArrowheads="1"/>
              </p:cNvSpPr>
              <p:nvPr/>
            </p:nvSpPr>
            <p:spPr bwMode="white">
              <a:xfrm>
                <a:off x="48" y="4223"/>
                <a:ext cx="173" cy="57"/>
              </a:xfrm>
              <a:prstGeom prst="rect">
                <a:avLst/>
              </a:prstGeom>
              <a:noFill/>
              <a:ln w="9525">
                <a:noFill/>
                <a:miter lim="800000"/>
                <a:headEnd/>
                <a:tailEnd/>
              </a:ln>
            </p:spPr>
            <p:txBody>
              <a:bodyPr lIns="0" tIns="0" rIns="0" bIns="0" anchor="b"/>
              <a:lstStyle/>
              <a:p>
                <a:pPr algn="ctr" defTabSz="925513" eaLnBrk="1" hangingPunct="1">
                  <a:lnSpc>
                    <a:spcPct val="85000"/>
                  </a:lnSpc>
                  <a:spcBef>
                    <a:spcPct val="0"/>
                  </a:spcBef>
                  <a:spcAft>
                    <a:spcPct val="30000"/>
                  </a:spcAft>
                  <a:buClrTx/>
                  <a:buFontTx/>
                  <a:buNone/>
                </a:pPr>
                <a:fld id="{6D8985BE-8EE0-4B70-AC50-DB6FAC556D77}" type="slidenum">
                  <a:rPr lang="en-US" sz="800">
                    <a:solidFill>
                      <a:schemeClr val="hlink"/>
                    </a:solidFill>
                  </a:rPr>
                  <a:pPr algn="ctr" defTabSz="925513" eaLnBrk="1" hangingPunct="1">
                    <a:lnSpc>
                      <a:spcPct val="85000"/>
                    </a:lnSpc>
                    <a:spcBef>
                      <a:spcPct val="0"/>
                    </a:spcBef>
                    <a:spcAft>
                      <a:spcPct val="30000"/>
                    </a:spcAft>
                    <a:buClrTx/>
                    <a:buFontTx/>
                    <a:buNone/>
                  </a:pPr>
                  <a:t>19</a:t>
                </a:fld>
                <a:endParaRPr lang="en-US" sz="800">
                  <a:solidFill>
                    <a:schemeClr val="hlink"/>
                  </a:solidFill>
                </a:endParaRPr>
              </a:p>
            </p:txBody>
          </p:sp>
        </p:grpSp>
        <p:pic>
          <p:nvPicPr>
            <p:cNvPr id="14344" name="Picture 23" descr="FICO_LOGO_PPT"/>
            <p:cNvPicPr>
              <a:picLocks noChangeAspect="1" noChangeArrowheads="1"/>
            </p:cNvPicPr>
            <p:nvPr/>
          </p:nvPicPr>
          <p:blipFill>
            <a:blip r:embed="rId5" cstate="print"/>
            <a:srcRect/>
            <a:stretch>
              <a:fillRect/>
            </a:stretch>
          </p:blipFill>
          <p:spPr bwMode="auto">
            <a:xfrm>
              <a:off x="4799" y="127"/>
              <a:ext cx="913" cy="454"/>
            </a:xfrm>
            <a:prstGeom prst="rect">
              <a:avLst/>
            </a:prstGeom>
            <a:noFill/>
            <a:ln w="9525">
              <a:noFill/>
              <a:miter lim="800000"/>
              <a:headEnd/>
              <a:tailEnd/>
            </a:ln>
          </p:spPr>
        </p:pic>
      </p:grpSp>
      <p:sp>
        <p:nvSpPr>
          <p:cNvPr id="14339" name="Rectangle 7"/>
          <p:cNvSpPr>
            <a:spLocks noChangeArrowheads="1"/>
          </p:cNvSpPr>
          <p:nvPr/>
        </p:nvSpPr>
        <p:spPr bwMode="white">
          <a:xfrm>
            <a:off x="382588" y="3352800"/>
            <a:ext cx="7847012" cy="2292350"/>
          </a:xfrm>
          <a:prstGeom prst="rect">
            <a:avLst/>
          </a:prstGeom>
          <a:noFill/>
          <a:ln w="9525">
            <a:noFill/>
            <a:miter lim="800000"/>
            <a:headEnd/>
            <a:tailEnd/>
          </a:ln>
        </p:spPr>
        <p:txBody>
          <a:bodyPr>
            <a:spAutoFit/>
          </a:bodyPr>
          <a:lstStyle/>
          <a:p>
            <a:pPr marL="233363" indent="-233363" defTabSz="158750">
              <a:spcBef>
                <a:spcPct val="35000"/>
              </a:spcBef>
              <a:buClrTx/>
              <a:buFontTx/>
              <a:buChar char="»"/>
            </a:pPr>
            <a:r>
              <a:rPr lang="en-GB" sz="2000" dirty="0">
                <a:solidFill>
                  <a:schemeClr val="accent2"/>
                </a:solidFill>
              </a:rPr>
              <a:t>Model the </a:t>
            </a:r>
            <a:r>
              <a:rPr lang="en-GB" sz="2000" dirty="0" smtClean="0">
                <a:solidFill>
                  <a:schemeClr val="accent2"/>
                </a:solidFill>
              </a:rPr>
              <a:t>Business </a:t>
            </a:r>
            <a:r>
              <a:rPr lang="en-GB" sz="2000" dirty="0">
                <a:solidFill>
                  <a:schemeClr val="accent2"/>
                </a:solidFill>
              </a:rPr>
              <a:t>P</a:t>
            </a:r>
            <a:r>
              <a:rPr lang="en-GB" sz="2000" dirty="0" smtClean="0">
                <a:solidFill>
                  <a:schemeClr val="accent2"/>
                </a:solidFill>
              </a:rPr>
              <a:t>roblem</a:t>
            </a:r>
            <a:endParaRPr lang="en-GB" sz="2000" dirty="0">
              <a:solidFill>
                <a:schemeClr val="accent2"/>
              </a:solidFill>
            </a:endParaRPr>
          </a:p>
          <a:p>
            <a:pPr marL="233363" indent="-233363" defTabSz="158750">
              <a:spcBef>
                <a:spcPct val="35000"/>
              </a:spcBef>
              <a:buClrTx/>
              <a:buFontTx/>
              <a:buChar char="»"/>
            </a:pPr>
            <a:r>
              <a:rPr lang="en-GB" sz="2000" dirty="0">
                <a:solidFill>
                  <a:schemeClr val="accent2"/>
                </a:solidFill>
              </a:rPr>
              <a:t>Solve the O</a:t>
            </a:r>
            <a:r>
              <a:rPr lang="en-GB" sz="2000" dirty="0" smtClean="0">
                <a:solidFill>
                  <a:schemeClr val="accent2"/>
                </a:solidFill>
              </a:rPr>
              <a:t>ptimization Problem</a:t>
            </a:r>
            <a:endParaRPr lang="en-GB" sz="2000" dirty="0">
              <a:solidFill>
                <a:schemeClr val="accent2"/>
              </a:solidFill>
            </a:endParaRPr>
          </a:p>
          <a:p>
            <a:pPr marL="233363" indent="-233363" defTabSz="158750">
              <a:spcBef>
                <a:spcPct val="35000"/>
              </a:spcBef>
              <a:buClrTx/>
              <a:buFontTx/>
              <a:buChar char="»"/>
            </a:pPr>
            <a:r>
              <a:rPr lang="en-GB" sz="2000" dirty="0">
                <a:solidFill>
                  <a:schemeClr val="accent2"/>
                </a:solidFill>
              </a:rPr>
              <a:t>Solve </a:t>
            </a:r>
            <a:r>
              <a:rPr lang="en-GB" sz="2000" dirty="0" smtClean="0">
                <a:solidFill>
                  <a:schemeClr val="accent2"/>
                </a:solidFill>
              </a:rPr>
              <a:t>Large </a:t>
            </a:r>
            <a:r>
              <a:rPr lang="en-GB" sz="2000" dirty="0">
                <a:solidFill>
                  <a:schemeClr val="accent2"/>
                </a:solidFill>
              </a:rPr>
              <a:t>and </a:t>
            </a:r>
            <a:r>
              <a:rPr lang="en-GB" sz="2000" dirty="0" smtClean="0">
                <a:solidFill>
                  <a:schemeClr val="accent2"/>
                </a:solidFill>
              </a:rPr>
              <a:t>Hard </a:t>
            </a:r>
            <a:r>
              <a:rPr lang="en-GB" sz="2000" dirty="0">
                <a:solidFill>
                  <a:schemeClr val="accent2"/>
                </a:solidFill>
              </a:rPr>
              <a:t>O</a:t>
            </a:r>
            <a:r>
              <a:rPr lang="en-GB" sz="2000" dirty="0" smtClean="0">
                <a:solidFill>
                  <a:schemeClr val="accent2"/>
                </a:solidFill>
              </a:rPr>
              <a:t>ptimization </a:t>
            </a:r>
            <a:r>
              <a:rPr lang="en-GB" sz="2000" dirty="0">
                <a:solidFill>
                  <a:schemeClr val="accent2"/>
                </a:solidFill>
              </a:rPr>
              <a:t>P</a:t>
            </a:r>
            <a:r>
              <a:rPr lang="en-GB" sz="2000" dirty="0" smtClean="0">
                <a:solidFill>
                  <a:schemeClr val="accent2"/>
                </a:solidFill>
              </a:rPr>
              <a:t>roblems</a:t>
            </a:r>
            <a:endParaRPr lang="en-GB" sz="2000" dirty="0">
              <a:solidFill>
                <a:schemeClr val="accent2"/>
              </a:solidFill>
            </a:endParaRPr>
          </a:p>
          <a:p>
            <a:pPr marL="233363" indent="-233363" defTabSz="158750">
              <a:spcBef>
                <a:spcPct val="35000"/>
              </a:spcBef>
              <a:buClrTx/>
              <a:buFontTx/>
              <a:buChar char="»"/>
            </a:pPr>
            <a:r>
              <a:rPr lang="en-GB" sz="2000" dirty="0">
                <a:solidFill>
                  <a:schemeClr val="accent2"/>
                </a:solidFill>
              </a:rPr>
              <a:t>Deploy the </a:t>
            </a:r>
            <a:r>
              <a:rPr lang="en-GB" sz="2000" dirty="0" smtClean="0">
                <a:solidFill>
                  <a:schemeClr val="accent2"/>
                </a:solidFill>
              </a:rPr>
              <a:t>Solution</a:t>
            </a:r>
            <a:endParaRPr lang="en-GB" sz="2000" dirty="0">
              <a:solidFill>
                <a:schemeClr val="accent2"/>
              </a:solidFill>
            </a:endParaRPr>
          </a:p>
          <a:p>
            <a:pPr marL="233363" indent="-233363" defTabSz="158750">
              <a:spcBef>
                <a:spcPct val="35000"/>
              </a:spcBef>
              <a:buClrTx/>
              <a:buFontTx/>
              <a:buChar char="»"/>
            </a:pPr>
            <a:r>
              <a:rPr lang="en-GB" sz="2000" dirty="0">
                <a:solidFill>
                  <a:schemeClr val="accent2"/>
                </a:solidFill>
              </a:rPr>
              <a:t>Experience and Expertise</a:t>
            </a:r>
          </a:p>
          <a:p>
            <a:pPr marL="233363" indent="-233363" defTabSz="158750">
              <a:spcBef>
                <a:spcPct val="35000"/>
              </a:spcBef>
              <a:buClrTx/>
              <a:buFontTx/>
              <a:buChar char="»"/>
            </a:pPr>
            <a:endParaRPr lang="en-US" sz="2000" dirty="0">
              <a:solidFill>
                <a:schemeClr val="accent2"/>
              </a:solidFill>
            </a:endParaRPr>
          </a:p>
        </p:txBody>
      </p:sp>
      <p:sp>
        <p:nvSpPr>
          <p:cNvPr id="14340" name="Rectangle 8"/>
          <p:cNvSpPr>
            <a:spLocks noChangeArrowheads="1"/>
          </p:cNvSpPr>
          <p:nvPr/>
        </p:nvSpPr>
        <p:spPr bwMode="black">
          <a:xfrm>
            <a:off x="382588" y="1914525"/>
            <a:ext cx="7394575" cy="841375"/>
          </a:xfrm>
          <a:prstGeom prst="rect">
            <a:avLst/>
          </a:prstGeom>
          <a:noFill/>
          <a:ln w="9525">
            <a:noFill/>
            <a:miter lim="800000"/>
            <a:headEnd/>
            <a:tailEnd/>
          </a:ln>
        </p:spPr>
        <p:txBody>
          <a:bodyPr lIns="45720" tIns="0" rIns="45720" bIns="0" anchor="b"/>
          <a:lstStyle/>
          <a:p>
            <a:pPr eaLnBrk="1" hangingPunct="1">
              <a:lnSpc>
                <a:spcPct val="85000"/>
              </a:lnSpc>
              <a:spcBef>
                <a:spcPct val="0"/>
              </a:spcBef>
              <a:buClrTx/>
              <a:buFontTx/>
              <a:buNone/>
            </a:pPr>
            <a:r>
              <a:rPr lang="en-US" sz="3200"/>
              <a:t>What you need to do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4665347" name="Picture 3" descr="FIC-PPT-Template-Section-top-white"/>
            <p:cNvPicPr>
              <a:picLocks noChangeAspect="1" noChangeArrowheads="1"/>
            </p:cNvPicPr>
            <p:nvPr/>
          </p:nvPicPr>
          <p:blipFill>
            <a:blip r:embed="rId3" cstate="print"/>
            <a:srcRect/>
            <a:stretch>
              <a:fillRect/>
            </a:stretch>
          </p:blipFill>
          <p:spPr bwMode="white">
            <a:xfrm>
              <a:off x="0" y="0"/>
              <a:ext cx="5760" cy="1823"/>
            </a:xfrm>
            <a:prstGeom prst="rect">
              <a:avLst/>
            </a:prstGeom>
            <a:noFill/>
          </p:spPr>
        </p:pic>
        <p:pic>
          <p:nvPicPr>
            <p:cNvPr id="4665348" name="Picture 4" descr="FIC-PPT-Template-Section-blue-base"/>
            <p:cNvPicPr>
              <a:picLocks noChangeAspect="1" noChangeArrowheads="1"/>
            </p:cNvPicPr>
            <p:nvPr/>
          </p:nvPicPr>
          <p:blipFill>
            <a:blip r:embed="rId4" cstate="print"/>
            <a:srcRect/>
            <a:stretch>
              <a:fillRect/>
            </a:stretch>
          </p:blipFill>
          <p:spPr bwMode="auto">
            <a:xfrm>
              <a:off x="0" y="1825"/>
              <a:ext cx="5760" cy="2495"/>
            </a:xfrm>
            <a:prstGeom prst="rect">
              <a:avLst/>
            </a:prstGeom>
            <a:noFill/>
          </p:spPr>
        </p:pic>
        <p:grpSp>
          <p:nvGrpSpPr>
            <p:cNvPr id="3" name="Group 5"/>
            <p:cNvGrpSpPr>
              <a:grpSpLocks/>
            </p:cNvGrpSpPr>
            <p:nvPr/>
          </p:nvGrpSpPr>
          <p:grpSpPr bwMode="auto">
            <a:xfrm>
              <a:off x="46" y="4223"/>
              <a:ext cx="2261" cy="57"/>
              <a:chOff x="48" y="4223"/>
              <a:chExt cx="2260" cy="57"/>
            </a:xfrm>
          </p:grpSpPr>
          <p:sp>
            <p:nvSpPr>
              <p:cNvPr id="4665350" name="Text Box 6"/>
              <p:cNvSpPr txBox="1">
                <a:spLocks noChangeArrowheads="1"/>
              </p:cNvSpPr>
              <p:nvPr/>
            </p:nvSpPr>
            <p:spPr bwMode="white">
              <a:xfrm>
                <a:off x="333" y="4223"/>
                <a:ext cx="1975" cy="57"/>
              </a:xfrm>
              <a:prstGeom prst="rect">
                <a:avLst/>
              </a:prstGeom>
              <a:noFill/>
              <a:ln w="9525">
                <a:noFill/>
                <a:miter lim="800000"/>
                <a:headEnd/>
                <a:tailEnd/>
              </a:ln>
            </p:spPr>
            <p:txBody>
              <a:bodyPr lIns="0" tIns="0" rIns="0" bIns="0" anchor="b"/>
              <a:lstStyle/>
              <a:p>
                <a:pPr defTabSz="925513" eaLnBrk="1" hangingPunct="1">
                  <a:lnSpc>
                    <a:spcPct val="85000"/>
                  </a:lnSpc>
                  <a:spcBef>
                    <a:spcPct val="0"/>
                  </a:spcBef>
                  <a:spcAft>
                    <a:spcPct val="50000"/>
                  </a:spcAft>
                  <a:buClrTx/>
                  <a:buFontTx/>
                  <a:buNone/>
                </a:pPr>
                <a:r>
                  <a:rPr lang="en-US" sz="700">
                    <a:solidFill>
                      <a:schemeClr val="hlink"/>
                    </a:solidFill>
                  </a:rPr>
                  <a:t>© 2009 Fair Isaac Corporation. Confidential.</a:t>
                </a:r>
              </a:p>
            </p:txBody>
          </p:sp>
          <p:sp>
            <p:nvSpPr>
              <p:cNvPr id="4665351" name="Rectangle 7"/>
              <p:cNvSpPr>
                <a:spLocks noChangeArrowheads="1"/>
              </p:cNvSpPr>
              <p:nvPr/>
            </p:nvSpPr>
            <p:spPr bwMode="white">
              <a:xfrm>
                <a:off x="48" y="4223"/>
                <a:ext cx="173" cy="57"/>
              </a:xfrm>
              <a:prstGeom prst="rect">
                <a:avLst/>
              </a:prstGeom>
              <a:noFill/>
              <a:ln w="9525">
                <a:noFill/>
                <a:miter lim="800000"/>
                <a:headEnd/>
                <a:tailEnd/>
              </a:ln>
            </p:spPr>
            <p:txBody>
              <a:bodyPr lIns="0" tIns="0" rIns="0" bIns="0" anchor="b"/>
              <a:lstStyle/>
              <a:p>
                <a:pPr algn="ctr" defTabSz="925513" eaLnBrk="1" hangingPunct="1">
                  <a:lnSpc>
                    <a:spcPct val="85000"/>
                  </a:lnSpc>
                  <a:spcBef>
                    <a:spcPct val="0"/>
                  </a:spcBef>
                  <a:spcAft>
                    <a:spcPct val="30000"/>
                  </a:spcAft>
                  <a:buClrTx/>
                  <a:buFontTx/>
                  <a:buNone/>
                </a:pPr>
                <a:fld id="{600FC7B5-71CA-4511-AA41-539F91F5FB92}" type="slidenum">
                  <a:rPr lang="en-US" sz="800">
                    <a:solidFill>
                      <a:schemeClr val="hlink"/>
                    </a:solidFill>
                  </a:rPr>
                  <a:pPr algn="ctr" defTabSz="925513" eaLnBrk="1" hangingPunct="1">
                    <a:lnSpc>
                      <a:spcPct val="85000"/>
                    </a:lnSpc>
                    <a:spcBef>
                      <a:spcPct val="0"/>
                    </a:spcBef>
                    <a:spcAft>
                      <a:spcPct val="30000"/>
                    </a:spcAft>
                    <a:buClrTx/>
                    <a:buFontTx/>
                    <a:buNone/>
                  </a:pPr>
                  <a:t>2</a:t>
                </a:fld>
                <a:endParaRPr lang="en-US" sz="800">
                  <a:solidFill>
                    <a:schemeClr val="hlink"/>
                  </a:solidFill>
                </a:endParaRPr>
              </a:p>
            </p:txBody>
          </p:sp>
        </p:grpSp>
        <p:pic>
          <p:nvPicPr>
            <p:cNvPr id="4665352" name="Picture 8" descr="FICO_LOGO_PPT"/>
            <p:cNvPicPr>
              <a:picLocks noChangeAspect="1" noChangeArrowheads="1"/>
            </p:cNvPicPr>
            <p:nvPr/>
          </p:nvPicPr>
          <p:blipFill>
            <a:blip r:embed="rId5" cstate="print"/>
            <a:srcRect/>
            <a:stretch>
              <a:fillRect/>
            </a:stretch>
          </p:blipFill>
          <p:spPr bwMode="auto">
            <a:xfrm>
              <a:off x="4799" y="127"/>
              <a:ext cx="913" cy="454"/>
            </a:xfrm>
            <a:prstGeom prst="rect">
              <a:avLst/>
            </a:prstGeom>
            <a:noFill/>
          </p:spPr>
        </p:pic>
      </p:grpSp>
      <p:sp>
        <p:nvSpPr>
          <p:cNvPr id="4665353" name="Rectangle 9"/>
          <p:cNvSpPr>
            <a:spLocks noChangeArrowheads="1"/>
          </p:cNvSpPr>
          <p:nvPr/>
        </p:nvSpPr>
        <p:spPr bwMode="black">
          <a:xfrm>
            <a:off x="382588" y="1914525"/>
            <a:ext cx="7394575" cy="841375"/>
          </a:xfrm>
          <a:prstGeom prst="rect">
            <a:avLst/>
          </a:prstGeom>
          <a:noFill/>
          <a:ln w="9525">
            <a:noFill/>
            <a:miter lim="800000"/>
            <a:headEnd/>
            <a:tailEnd/>
          </a:ln>
          <a:effectLst/>
        </p:spPr>
        <p:txBody>
          <a:bodyPr lIns="45720" tIns="0" rIns="45720" bIns="0" anchor="b"/>
          <a:lstStyle/>
          <a:p>
            <a:pPr eaLnBrk="1" hangingPunct="1">
              <a:lnSpc>
                <a:spcPct val="85000"/>
              </a:lnSpc>
              <a:spcBef>
                <a:spcPct val="0"/>
              </a:spcBef>
              <a:buClrTx/>
              <a:buFontTx/>
              <a:buNone/>
            </a:pPr>
            <a:r>
              <a:rPr lang="en-US" sz="3200"/>
              <a:t>Client References</a:t>
            </a: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9"/>
          <p:cNvSpPr>
            <a:spLocks noGrp="1" noChangeArrowheads="1"/>
          </p:cNvSpPr>
          <p:nvPr>
            <p:ph type="title"/>
          </p:nvPr>
        </p:nvSpPr>
        <p:spPr/>
        <p:txBody>
          <a:bodyPr/>
          <a:lstStyle/>
          <a:p>
            <a:r>
              <a:rPr lang="en-GB" smtClean="0"/>
              <a:t>Modelling the Business Problem</a:t>
            </a:r>
            <a:endParaRPr lang="en-US" sz="2000" smtClean="0"/>
          </a:p>
        </p:txBody>
      </p:sp>
      <p:sp>
        <p:nvSpPr>
          <p:cNvPr id="15363" name="Rectangle 30"/>
          <p:cNvSpPr>
            <a:spLocks noGrp="1" noChangeArrowheads="1"/>
          </p:cNvSpPr>
          <p:nvPr>
            <p:ph type="body" sz="half" idx="1"/>
          </p:nvPr>
        </p:nvSpPr>
        <p:spPr>
          <a:xfrm>
            <a:off x="381000" y="1143000"/>
            <a:ext cx="4191000" cy="5881688"/>
          </a:xfrm>
          <a:noFill/>
        </p:spPr>
        <p:txBody>
          <a:bodyPr/>
          <a:lstStyle/>
          <a:p>
            <a:pPr>
              <a:buFont typeface="Arial" pitchFamily="34" charset="0"/>
              <a:buNone/>
            </a:pPr>
            <a:r>
              <a:rPr lang="en-GB" sz="2000" b="1" smtClean="0"/>
              <a:t>Need</a:t>
            </a:r>
          </a:p>
          <a:p>
            <a:r>
              <a:rPr lang="en-GB" sz="2000" smtClean="0">
                <a:solidFill>
                  <a:schemeClr val="tx2"/>
                </a:solidFill>
              </a:rPr>
              <a:t>Design the optimization model</a:t>
            </a:r>
            <a:br>
              <a:rPr lang="en-GB" sz="2000" smtClean="0">
                <a:solidFill>
                  <a:schemeClr val="tx2"/>
                </a:solidFill>
              </a:rPr>
            </a:br>
            <a:endParaRPr lang="en-GB" sz="2000" smtClean="0">
              <a:solidFill>
                <a:schemeClr val="tx2"/>
              </a:solidFill>
            </a:endParaRPr>
          </a:p>
          <a:p>
            <a:r>
              <a:rPr lang="en-GB" sz="2000" smtClean="0"/>
              <a:t>Implementation of the optimization model in a suitable language</a:t>
            </a:r>
          </a:p>
          <a:p>
            <a:endParaRPr lang="en-GB" sz="2000" smtClean="0"/>
          </a:p>
          <a:p>
            <a:r>
              <a:rPr lang="en-GB" sz="2000" smtClean="0"/>
              <a:t>Rapid development</a:t>
            </a:r>
            <a:br>
              <a:rPr lang="en-GB" sz="2000" smtClean="0"/>
            </a:br>
            <a:endParaRPr lang="en-GB" sz="2000" smtClean="0"/>
          </a:p>
          <a:p>
            <a:pPr>
              <a:buFont typeface="Arial" pitchFamily="34" charset="0"/>
              <a:buNone/>
            </a:pPr>
            <a:endParaRPr lang="en-GB" sz="2000" smtClean="0"/>
          </a:p>
          <a:p>
            <a:r>
              <a:rPr lang="en-GB" sz="2000" smtClean="0">
                <a:solidFill>
                  <a:schemeClr val="tx2"/>
                </a:solidFill>
              </a:rPr>
              <a:t>Improving and updating the model </a:t>
            </a:r>
          </a:p>
          <a:p>
            <a:endParaRPr lang="en-GB" sz="2000" smtClean="0"/>
          </a:p>
          <a:p>
            <a:r>
              <a:rPr lang="en-GB" sz="2000" smtClean="0"/>
              <a:t>Visualizing results</a:t>
            </a:r>
            <a:endParaRPr lang="en-GB" sz="2500" smtClean="0"/>
          </a:p>
          <a:p>
            <a:pPr>
              <a:buFont typeface="Arial" pitchFamily="34" charset="0"/>
              <a:buNone/>
            </a:pPr>
            <a:endParaRPr lang="en-GB" sz="2500" smtClean="0"/>
          </a:p>
        </p:txBody>
      </p:sp>
      <p:sp>
        <p:nvSpPr>
          <p:cNvPr id="15364" name="Rectangle 31"/>
          <p:cNvSpPr>
            <a:spLocks noGrp="1" noChangeArrowheads="1"/>
          </p:cNvSpPr>
          <p:nvPr>
            <p:ph type="body" sz="half" idx="2"/>
          </p:nvPr>
        </p:nvSpPr>
        <p:spPr>
          <a:xfrm>
            <a:off x="4724400" y="1143000"/>
            <a:ext cx="4191000" cy="5432425"/>
          </a:xfrm>
          <a:noFill/>
        </p:spPr>
        <p:txBody>
          <a:bodyPr/>
          <a:lstStyle/>
          <a:p>
            <a:pPr>
              <a:buFont typeface="Arial" pitchFamily="34" charset="0"/>
              <a:buNone/>
            </a:pPr>
            <a:r>
              <a:rPr lang="en-GB" sz="2000" b="1" smtClean="0"/>
              <a:t>Solution</a:t>
            </a:r>
          </a:p>
          <a:p>
            <a:r>
              <a:rPr lang="en-GB" sz="2000" smtClean="0">
                <a:solidFill>
                  <a:schemeClr val="tx2"/>
                </a:solidFill>
              </a:rPr>
              <a:t>Client Users and Experts with FICO consultants</a:t>
            </a:r>
          </a:p>
          <a:p>
            <a:r>
              <a:rPr lang="en-GB" sz="2000" smtClean="0"/>
              <a:t>Xpress-Mosel, a Modelling and Solving Environment  and Language</a:t>
            </a:r>
            <a:endParaRPr lang="en-US" sz="1500" smtClean="0"/>
          </a:p>
          <a:p>
            <a:endParaRPr lang="en-GB" sz="2000" smtClean="0"/>
          </a:p>
          <a:p>
            <a:r>
              <a:rPr lang="en-GB" sz="2000" smtClean="0"/>
              <a:t>Integrated Visual Development environment Xpress-IVE</a:t>
            </a:r>
          </a:p>
          <a:p>
            <a:endParaRPr lang="en-GB" sz="2000" smtClean="0"/>
          </a:p>
          <a:p>
            <a:r>
              <a:rPr lang="en-GB" sz="2000" smtClean="0">
                <a:solidFill>
                  <a:schemeClr val="tx2"/>
                </a:solidFill>
              </a:rPr>
              <a:t>Collaboration between client and FICO or external consultancy </a:t>
            </a:r>
          </a:p>
          <a:p>
            <a:r>
              <a:rPr lang="en-GB" sz="2000" smtClean="0"/>
              <a:t>Xpress-IVE includes graphical reports</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9"/>
          <p:cNvSpPr>
            <a:spLocks noGrp="1" noChangeArrowheads="1"/>
          </p:cNvSpPr>
          <p:nvPr>
            <p:ph type="title"/>
          </p:nvPr>
        </p:nvSpPr>
        <p:spPr/>
        <p:txBody>
          <a:bodyPr/>
          <a:lstStyle/>
          <a:p>
            <a:r>
              <a:rPr lang="en-GB" smtClean="0"/>
              <a:t>Modelling the Business Problem</a:t>
            </a:r>
            <a:endParaRPr lang="en-US" sz="2000" smtClean="0"/>
          </a:p>
        </p:txBody>
      </p:sp>
      <p:sp>
        <p:nvSpPr>
          <p:cNvPr id="17411" name="Rectangle 30"/>
          <p:cNvSpPr>
            <a:spLocks noGrp="1" noChangeArrowheads="1"/>
          </p:cNvSpPr>
          <p:nvPr>
            <p:ph type="body" sz="half" idx="1"/>
          </p:nvPr>
        </p:nvSpPr>
        <p:spPr>
          <a:xfrm>
            <a:off x="381000" y="1143000"/>
            <a:ext cx="4191000" cy="5881688"/>
          </a:xfrm>
          <a:noFill/>
        </p:spPr>
        <p:txBody>
          <a:bodyPr/>
          <a:lstStyle/>
          <a:p>
            <a:pPr>
              <a:buFont typeface="Arial" pitchFamily="34" charset="0"/>
              <a:buNone/>
            </a:pPr>
            <a:r>
              <a:rPr lang="en-GB" sz="2000" b="1" smtClean="0"/>
              <a:t>Need</a:t>
            </a:r>
          </a:p>
          <a:p>
            <a:r>
              <a:rPr lang="en-GB" sz="2000" smtClean="0"/>
              <a:t>Design the optimization model</a:t>
            </a:r>
            <a:br>
              <a:rPr lang="en-GB" sz="2000" smtClean="0"/>
            </a:br>
            <a:endParaRPr lang="en-GB" sz="2000" smtClean="0"/>
          </a:p>
          <a:p>
            <a:r>
              <a:rPr lang="en-GB" sz="2000" smtClean="0">
                <a:solidFill>
                  <a:schemeClr val="tx2"/>
                </a:solidFill>
              </a:rPr>
              <a:t>Implementation of the optimization model in a suitable language</a:t>
            </a:r>
          </a:p>
          <a:p>
            <a:endParaRPr lang="en-GB" sz="2000" smtClean="0"/>
          </a:p>
          <a:p>
            <a:r>
              <a:rPr lang="en-GB" sz="2000" smtClean="0"/>
              <a:t>Rapid development</a:t>
            </a:r>
            <a:br>
              <a:rPr lang="en-GB" sz="2000" smtClean="0"/>
            </a:br>
            <a:endParaRPr lang="en-GB" sz="2000" smtClean="0"/>
          </a:p>
          <a:p>
            <a:pPr>
              <a:buFont typeface="Arial" pitchFamily="34" charset="0"/>
              <a:buNone/>
            </a:pPr>
            <a:endParaRPr lang="en-GB" sz="2000" smtClean="0"/>
          </a:p>
          <a:p>
            <a:r>
              <a:rPr lang="en-GB" sz="2000" smtClean="0"/>
              <a:t>Improving and updating the model </a:t>
            </a:r>
          </a:p>
          <a:p>
            <a:endParaRPr lang="en-GB" sz="2000" smtClean="0"/>
          </a:p>
          <a:p>
            <a:r>
              <a:rPr lang="en-GB" sz="2000" smtClean="0"/>
              <a:t>Visualizing results</a:t>
            </a:r>
            <a:endParaRPr lang="en-GB" sz="2500" smtClean="0"/>
          </a:p>
          <a:p>
            <a:pPr>
              <a:buFont typeface="Arial" pitchFamily="34" charset="0"/>
              <a:buNone/>
            </a:pPr>
            <a:endParaRPr lang="en-GB" sz="2500" smtClean="0"/>
          </a:p>
        </p:txBody>
      </p:sp>
      <p:sp>
        <p:nvSpPr>
          <p:cNvPr id="17412" name="Rectangle 31"/>
          <p:cNvSpPr>
            <a:spLocks noGrp="1" noChangeArrowheads="1"/>
          </p:cNvSpPr>
          <p:nvPr>
            <p:ph type="body" sz="half" idx="2"/>
          </p:nvPr>
        </p:nvSpPr>
        <p:spPr>
          <a:xfrm>
            <a:off x="4724400" y="1143000"/>
            <a:ext cx="4191000" cy="5878513"/>
          </a:xfrm>
          <a:noFill/>
        </p:spPr>
        <p:txBody>
          <a:bodyPr/>
          <a:lstStyle/>
          <a:p>
            <a:pPr>
              <a:buFont typeface="Arial" pitchFamily="34" charset="0"/>
              <a:buNone/>
            </a:pPr>
            <a:r>
              <a:rPr lang="en-GB" sz="2000" b="1" smtClean="0"/>
              <a:t>Solution</a:t>
            </a:r>
          </a:p>
          <a:p>
            <a:r>
              <a:rPr lang="en-GB" sz="2000" smtClean="0"/>
              <a:t>Client Users and Experts with FICO consultants</a:t>
            </a:r>
          </a:p>
          <a:p>
            <a:r>
              <a:rPr lang="en-GB" sz="2000" smtClean="0">
                <a:solidFill>
                  <a:schemeClr val="tx2"/>
                </a:solidFill>
              </a:rPr>
              <a:t>Xpress-Mosel, a Modelling and Solving Environment  and Language</a:t>
            </a:r>
            <a:endParaRPr lang="en-US" sz="1500" smtClean="0">
              <a:solidFill>
                <a:schemeClr val="tx2"/>
              </a:solidFill>
            </a:endParaRPr>
          </a:p>
          <a:p>
            <a:endParaRPr lang="en-GB" sz="2000" smtClean="0"/>
          </a:p>
          <a:p>
            <a:r>
              <a:rPr lang="en-GB" sz="2000" smtClean="0"/>
              <a:t>Integrated Visual Development environment Xpress-IVE</a:t>
            </a:r>
          </a:p>
          <a:p>
            <a:endParaRPr lang="en-GB" sz="2000" smtClean="0"/>
          </a:p>
          <a:p>
            <a:r>
              <a:rPr lang="en-GB" sz="2000" smtClean="0"/>
              <a:t>Collaboration between client and FICO or external consultancy </a:t>
            </a:r>
          </a:p>
          <a:p>
            <a:endParaRPr lang="en-GB" sz="2000" smtClean="0"/>
          </a:p>
          <a:p>
            <a:r>
              <a:rPr lang="en-GB" sz="2000" smtClean="0"/>
              <a:t>Xpress-IVE includes graphical reports</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Key Features and </a:t>
            </a:r>
            <a:br>
              <a:rPr lang="en-US" smtClean="0"/>
            </a:br>
            <a:r>
              <a:rPr lang="en-US" smtClean="0"/>
              <a:t>Benefits of Xpress-Mosel</a:t>
            </a:r>
          </a:p>
        </p:txBody>
      </p:sp>
      <p:graphicFrame>
        <p:nvGraphicFramePr>
          <p:cNvPr id="4760579" name="Group 3"/>
          <p:cNvGraphicFramePr>
            <a:graphicFrameLocks noGrp="1"/>
          </p:cNvGraphicFramePr>
          <p:nvPr>
            <p:ph sz="half" idx="4294967295"/>
          </p:nvPr>
        </p:nvGraphicFramePr>
        <p:xfrm>
          <a:off x="371475" y="1057275"/>
          <a:ext cx="8401050" cy="5751576"/>
        </p:xfrm>
        <a:graphic>
          <a:graphicData uri="http://schemas.openxmlformats.org/drawingml/2006/table">
            <a:tbl>
              <a:tblPr>
                <a:effectLst>
                  <a:outerShdw blurRad="50800" dist="38100" dir="2700000" algn="tl" rotWithShape="0">
                    <a:prstClr val="black">
                      <a:alpha val="40000"/>
                    </a:prstClr>
                  </a:outerShdw>
                </a:effectLst>
              </a:tblPr>
              <a:tblGrid>
                <a:gridCol w="3724275"/>
                <a:gridCol w="4676775"/>
              </a:tblGrid>
              <a:tr h="141288">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Features</a:t>
                      </a:r>
                    </a:p>
                  </a:txBody>
                  <a:tcPr marL="45720" marR="45720" horzOverflow="overflow">
                    <a:lnL cap="flat">
                      <a:noFill/>
                    </a:lnL>
                    <a:lnR w="12700" cap="flat" cmpd="sng" algn="ctr">
                      <a:solidFill>
                        <a:schemeClr val="bg1"/>
                      </a:solidFill>
                      <a:prstDash val="solid"/>
                      <a:round/>
                      <a:headEnd type="none" w="med" len="med"/>
                      <a:tailEnd type="none" w="med" len="med"/>
                    </a:lnR>
                    <a:lnT cap="flat">
                      <a:noFill/>
                    </a:lnT>
                    <a:lnB>
                      <a:noFill/>
                    </a:lnB>
                    <a:lnTlToBr>
                      <a:noFill/>
                    </a:lnTlToBr>
                    <a:lnBlToTr>
                      <a:noFill/>
                    </a:lnBlToTr>
                    <a:solidFill>
                      <a:srgbClr val="67686B"/>
                    </a:solidFill>
                  </a:tcPr>
                </a:tc>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Benefits</a:t>
                      </a:r>
                    </a:p>
                  </a:txBody>
                  <a:tcPr marL="45720" marR="45720" horzOverflow="overflow">
                    <a:lnL w="12700" cap="flat" cmpd="sng" algn="ctr">
                      <a:solidFill>
                        <a:schemeClr val="bg1"/>
                      </a:solidFill>
                      <a:prstDash val="solid"/>
                      <a:round/>
                      <a:headEnd type="none" w="med" len="med"/>
                      <a:tailEnd type="none" w="med" len="med"/>
                    </a:lnL>
                    <a:lnR cap="flat">
                      <a:noFill/>
                    </a:lnR>
                    <a:lnT cap="flat">
                      <a:noFill/>
                    </a:lnT>
                    <a:lnB>
                      <a:noFill/>
                    </a:lnB>
                    <a:lnTlToBr>
                      <a:noFill/>
                    </a:lnTlToBr>
                    <a:lnBlToTr>
                      <a:noFill/>
                    </a:lnBlToTr>
                    <a:solidFill>
                      <a:srgbClr val="67686B"/>
                    </a:solidFill>
                  </a:tcPr>
                </a:tc>
              </a:tr>
              <a:tr h="400050">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Advanced programming languages:</a:t>
                      </a:r>
                    </a:p>
                    <a:p>
                      <a:pPr marL="465138" marR="0" lvl="1" indent="-217488" algn="l" defTabSz="158750" rtl="0" eaLnBrk="0" fontAlgn="base" latinLnBrk="0" hangingPunct="0">
                        <a:lnSpc>
                          <a:spcPct val="90000"/>
                        </a:lnSpc>
                        <a:spcBef>
                          <a:spcPct val="25000"/>
                        </a:spcBef>
                        <a:spcAft>
                          <a:spcPct val="0"/>
                        </a:spcAft>
                        <a:buClr>
                          <a:schemeClr val="tx1"/>
                        </a:buClr>
                        <a:buSzTx/>
                        <a:buFont typeface="Arial" pitchFamily="34" charset="0"/>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Algebraic modeling language</a:t>
                      </a:r>
                    </a:p>
                    <a:p>
                      <a:pPr marL="465138" marR="0" lvl="1" indent="-217488" algn="l" defTabSz="158750" rtl="0" eaLnBrk="0" fontAlgn="base" latinLnBrk="0" hangingPunct="0">
                        <a:lnSpc>
                          <a:spcPct val="90000"/>
                        </a:lnSpc>
                        <a:spcBef>
                          <a:spcPct val="25000"/>
                        </a:spcBef>
                        <a:spcAft>
                          <a:spcPct val="0"/>
                        </a:spcAft>
                        <a:buClr>
                          <a:schemeClr val="tx1"/>
                        </a:buClr>
                        <a:buSzTx/>
                        <a:buFont typeface="Arial" pitchFamily="34" charset="0"/>
                        <a:buChar char="»"/>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Procedural programming language</a:t>
                      </a:r>
                    </a:p>
                  </a:txBody>
                  <a:tcPr marL="45720" marR="45720" horzOverflow="overflow">
                    <a:lnL cap="flat">
                      <a:noFill/>
                    </a:lnL>
                    <a:lnR>
                      <a:noFill/>
                    </a:lnR>
                    <a:lnT>
                      <a:noFill/>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Entire Mathematical Model can be stored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in one place for rapid development and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easy maintenance.  </a:t>
                      </a:r>
                    </a:p>
                  </a:txBody>
                  <a:tcPr marL="45720" marR="45720" horzOverflow="overflow">
                    <a:lnL>
                      <a:noFill/>
                    </a:lnL>
                    <a:lnR cap="flat">
                      <a:noFill/>
                    </a:lnR>
                    <a:lnT>
                      <a:noFill/>
                    </a:lnT>
                    <a:lnB w="12700" cap="flat" cmpd="sng" algn="ctr">
                      <a:solidFill>
                        <a:schemeClr val="folHlink"/>
                      </a:solidFill>
                      <a:prstDash val="sysDash"/>
                      <a:round/>
                      <a:headEnd type="none" w="med" len="med"/>
                      <a:tailEnd type="none" w="med" len="med"/>
                    </a:lnB>
                    <a:lnTlToBr>
                      <a:noFill/>
                    </a:lnTlToBr>
                    <a:lnBlToTr>
                      <a:noFill/>
                    </a:lnBlToTr>
                    <a:noFill/>
                  </a:tcPr>
                </a:tc>
              </a:tr>
              <a:tr h="349250">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Utilize different solvers in the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same model</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From Mosel you can solve LPs, MIPs, MIQPs, Non-Linear problems, Stochastic problems,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and Constraint problems</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347663">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Decompose &amp; parallelize a model to take advantage of multiple CPUs/cores</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Faster solve times</a:t>
                      </a:r>
                    </a:p>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Make full use of your computing infrastructure through </a:t>
                      </a:r>
                      <a:r>
                        <a:rPr kumimoji="0" lang="en-US" sz="1600" b="0" i="0" u="none" strike="noStrike" kern="1200" cap="none" normalizeH="0" baseline="0" dirty="0" smtClean="0">
                          <a:ln>
                            <a:noFill/>
                          </a:ln>
                          <a:solidFill>
                            <a:schemeClr val="tx1"/>
                          </a:solidFill>
                          <a:effectLst/>
                          <a:latin typeface="Arial" pitchFamily="34" charset="0"/>
                          <a:ea typeface="+mn-ea"/>
                          <a:cs typeface="Arial" pitchFamily="34" charset="0"/>
                        </a:rPr>
                        <a:t>distributed computing</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246063">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Build a GUI exclusively within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Mosel code</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Decreases development time, gets optimization in front of business user quicker</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347663">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Portable across operating systems</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Mosel Model compiled in one OS can be deployed on all other supported Operating Systems, decreasing development time</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244475">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Open, modular architecture, </a:t>
                      </a:r>
                      <a:br>
                        <a:rPr kumimoji="0" lang="en-US" sz="1600" b="0" i="0" u="none" strike="noStrike" cap="none" normalizeH="0" baseline="0" dirty="0" smtClean="0">
                          <a:ln>
                            <a:noFill/>
                          </a:ln>
                          <a:solidFill>
                            <a:schemeClr val="tx1"/>
                          </a:solidFill>
                          <a:effectLst/>
                          <a:latin typeface="Arial" pitchFamily="34" charset="0"/>
                          <a:cs typeface="Arial" pitchFamily="34" charset="0"/>
                        </a:rPr>
                      </a:br>
                      <a:r>
                        <a:rPr kumimoji="0" lang="en-US" sz="1600" b="0" i="0" u="none" strike="noStrike" cap="none" normalizeH="0" baseline="0" dirty="0" smtClean="0">
                          <a:ln>
                            <a:noFill/>
                          </a:ln>
                          <a:solidFill>
                            <a:schemeClr val="tx1"/>
                          </a:solidFill>
                          <a:effectLst/>
                          <a:latin typeface="Arial" pitchFamily="34" charset="0"/>
                          <a:cs typeface="Arial" pitchFamily="34" charset="0"/>
                        </a:rPr>
                        <a:t>User extensible</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User flexibility to solve the most complicated optimization problems</a:t>
                      </a:r>
                    </a:p>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defRPr/>
                      </a:pPr>
                      <a:r>
                        <a:rPr kumimoji="0" lang="en-US" sz="1600" b="0" i="0" u="none" strike="noStrike" cap="none" normalizeH="0" baseline="0" dirty="0" smtClean="0">
                          <a:ln>
                            <a:noFill/>
                          </a:ln>
                          <a:solidFill>
                            <a:schemeClr val="tx1"/>
                          </a:solidFill>
                          <a:effectLst/>
                          <a:latin typeface="Arial" pitchFamily="34" charset="0"/>
                          <a:cs typeface="Arial" pitchFamily="34" charset="0"/>
                        </a:rPr>
                        <a:t>not limited to/by predefined language features</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160338">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Compiled</a:t>
                      </a: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Protects intellectual property</a:t>
                      </a: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w="12700" cap="flat" cmpd="sng" algn="ctr">
                      <a:solidFill>
                        <a:schemeClr val="folHlink"/>
                      </a:solidFill>
                      <a:prstDash val="sysDash"/>
                      <a:round/>
                      <a:headEnd type="none" w="med" len="med"/>
                      <a:tailEnd type="none" w="med" len="med"/>
                    </a:lnB>
                    <a:lnTlToBr>
                      <a:noFill/>
                    </a:lnTlToBr>
                    <a:lnBlToTr>
                      <a:noFill/>
                    </a:lnBlToTr>
                    <a:noFill/>
                  </a:tcPr>
                </a:tc>
              </a:tr>
              <a:tr h="160338">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cs typeface="Arial" pitchFamily="34" charset="0"/>
                        </a:rPr>
                        <a:t>Offers a variety of APIs and data connectors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45720" marR="45720" horzOverflow="overflow">
                    <a:lnL cap="flat">
                      <a:noFill/>
                    </a:lnL>
                    <a:lnR>
                      <a:noFill/>
                    </a:lnR>
                    <a:lnT w="12700" cap="flat" cmpd="sng" algn="ctr">
                      <a:solidFill>
                        <a:schemeClr val="folHlink"/>
                      </a:solidFill>
                      <a:prstDash val="sysDash"/>
                      <a:round/>
                      <a:headEnd type="none" w="med" len="med"/>
                      <a:tailEnd type="none" w="med" len="med"/>
                    </a:lnT>
                    <a:lnB cap="flat">
                      <a:noFill/>
                    </a:lnB>
                    <a:lnTlToBr>
                      <a:noFill/>
                    </a:lnTlToBr>
                    <a:lnBlToTr>
                      <a:noFill/>
                    </a:lnBlToTr>
                    <a:noFill/>
                  </a:tcPr>
                </a:tc>
                <a:tc>
                  <a:txBody>
                    <a:bodyPr/>
                    <a:lstStyle/>
                    <a:p>
                      <a:pPr marL="246063" marR="0" lvl="0" indent="-246063" algn="l" defTabSz="158750" rtl="0" eaLnBrk="0" fontAlgn="base" latinLnBrk="0" hangingPunct="0">
                        <a:lnSpc>
                          <a:spcPct val="90000"/>
                        </a:lnSpc>
                        <a:spcBef>
                          <a:spcPct val="55000"/>
                        </a:spcBef>
                        <a:spcAft>
                          <a:spcPct val="0"/>
                        </a:spcAft>
                        <a:buClr>
                          <a:schemeClr val="tx1"/>
                        </a:buClr>
                        <a:buSzTx/>
                        <a:buFont typeface="Arial" pitchFamily="34" charset="0"/>
                        <a:buChar char="»"/>
                        <a:tabLst/>
                      </a:pPr>
                      <a:r>
                        <a:rPr kumimoji="0" lang="en-GB" sz="1600" b="0" i="0" u="none" strike="noStrike" cap="none" normalizeH="0" baseline="0" dirty="0" smtClean="0">
                          <a:ln>
                            <a:noFill/>
                          </a:ln>
                          <a:solidFill>
                            <a:schemeClr val="tx1"/>
                          </a:solidFill>
                          <a:effectLst/>
                          <a:latin typeface="Arial" pitchFamily="34" charset="0"/>
                          <a:cs typeface="Arial" pitchFamily="34" charset="0"/>
                        </a:rPr>
                        <a:t>Easy deployment and works in heterogeneous environments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txBody>
                  <a:tcPr marL="45720" marR="45720" horzOverflow="overflow">
                    <a:lnL>
                      <a:noFill/>
                    </a:lnL>
                    <a:lnR cap="flat">
                      <a:noFill/>
                    </a:lnR>
                    <a:lnT w="12700" cap="flat" cmpd="sng" algn="ctr">
                      <a:solidFill>
                        <a:schemeClr val="folHlink"/>
                      </a:solidFill>
                      <a:prstDash val="sysDash"/>
                      <a:round/>
                      <a:headEnd type="none" w="med" len="med"/>
                      <a:tailEnd type="none" w="med" len="med"/>
                    </a:lnT>
                    <a:lnB cap="flat">
                      <a:noFill/>
                    </a:lnB>
                    <a:lnTlToBr>
                      <a:noFill/>
                    </a:lnTlToBr>
                    <a:lnBlToTr>
                      <a:noFill/>
                    </a:lnBlToTr>
                    <a:noFill/>
                  </a:tcPr>
                </a:tc>
              </a:tr>
            </a:tbl>
          </a:graphicData>
        </a:graphic>
      </p:graphicFrame>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9"/>
          <p:cNvSpPr>
            <a:spLocks noGrp="1" noChangeArrowheads="1"/>
          </p:cNvSpPr>
          <p:nvPr>
            <p:ph type="title"/>
          </p:nvPr>
        </p:nvSpPr>
        <p:spPr/>
        <p:txBody>
          <a:bodyPr/>
          <a:lstStyle/>
          <a:p>
            <a:r>
              <a:rPr lang="en-GB" smtClean="0"/>
              <a:t>Modelling the Business Problem</a:t>
            </a:r>
            <a:endParaRPr lang="en-US" sz="2000" smtClean="0"/>
          </a:p>
        </p:txBody>
      </p:sp>
      <p:sp>
        <p:nvSpPr>
          <p:cNvPr id="19459" name="Rectangle 30"/>
          <p:cNvSpPr>
            <a:spLocks noGrp="1" noChangeArrowheads="1"/>
          </p:cNvSpPr>
          <p:nvPr>
            <p:ph type="body" sz="half" idx="1"/>
          </p:nvPr>
        </p:nvSpPr>
        <p:spPr>
          <a:xfrm>
            <a:off x="381000" y="1143000"/>
            <a:ext cx="4191000" cy="5881688"/>
          </a:xfrm>
          <a:noFill/>
        </p:spPr>
        <p:txBody>
          <a:bodyPr/>
          <a:lstStyle/>
          <a:p>
            <a:pPr>
              <a:buFont typeface="Arial" pitchFamily="34" charset="0"/>
              <a:buNone/>
            </a:pPr>
            <a:r>
              <a:rPr lang="en-GB" sz="2000" b="1" smtClean="0"/>
              <a:t>Need</a:t>
            </a:r>
          </a:p>
          <a:p>
            <a:r>
              <a:rPr lang="en-GB" sz="2000" smtClean="0"/>
              <a:t>Design the optimization model</a:t>
            </a:r>
            <a:br>
              <a:rPr lang="en-GB" sz="2000" smtClean="0"/>
            </a:br>
            <a:endParaRPr lang="en-GB" sz="2000" smtClean="0"/>
          </a:p>
          <a:p>
            <a:r>
              <a:rPr lang="en-GB" sz="2000" smtClean="0"/>
              <a:t>Implementation of the optimization model in a suitable language</a:t>
            </a:r>
          </a:p>
          <a:p>
            <a:endParaRPr lang="en-GB" sz="2000" smtClean="0"/>
          </a:p>
          <a:p>
            <a:r>
              <a:rPr lang="en-GB" sz="2000" smtClean="0">
                <a:solidFill>
                  <a:schemeClr val="tx2"/>
                </a:solidFill>
              </a:rPr>
              <a:t>Rapid development</a:t>
            </a:r>
            <a:br>
              <a:rPr lang="en-GB" sz="2000" smtClean="0">
                <a:solidFill>
                  <a:schemeClr val="tx2"/>
                </a:solidFill>
              </a:rPr>
            </a:br>
            <a:endParaRPr lang="en-GB" sz="2000" smtClean="0">
              <a:solidFill>
                <a:schemeClr val="tx2"/>
              </a:solidFill>
            </a:endParaRPr>
          </a:p>
          <a:p>
            <a:pPr>
              <a:buFont typeface="Arial" pitchFamily="34" charset="0"/>
              <a:buNone/>
            </a:pPr>
            <a:endParaRPr lang="en-GB" sz="2000" smtClean="0"/>
          </a:p>
          <a:p>
            <a:r>
              <a:rPr lang="en-GB" sz="2000" smtClean="0"/>
              <a:t>Improving and updating the model </a:t>
            </a:r>
          </a:p>
          <a:p>
            <a:endParaRPr lang="en-GB" sz="2000" smtClean="0"/>
          </a:p>
          <a:p>
            <a:r>
              <a:rPr lang="en-GB" sz="2000" smtClean="0"/>
              <a:t>Visualizing results</a:t>
            </a:r>
            <a:endParaRPr lang="en-GB" sz="2500" smtClean="0"/>
          </a:p>
          <a:p>
            <a:pPr>
              <a:buFont typeface="Arial" pitchFamily="34" charset="0"/>
              <a:buNone/>
            </a:pPr>
            <a:endParaRPr lang="en-GB" sz="2500" smtClean="0"/>
          </a:p>
        </p:txBody>
      </p:sp>
      <p:sp>
        <p:nvSpPr>
          <p:cNvPr id="19460" name="Rectangle 31"/>
          <p:cNvSpPr>
            <a:spLocks noGrp="1" noChangeArrowheads="1"/>
          </p:cNvSpPr>
          <p:nvPr>
            <p:ph type="body" sz="half" idx="2"/>
          </p:nvPr>
        </p:nvSpPr>
        <p:spPr>
          <a:xfrm>
            <a:off x="4724400" y="1143000"/>
            <a:ext cx="4191000" cy="5878513"/>
          </a:xfrm>
          <a:noFill/>
        </p:spPr>
        <p:txBody>
          <a:bodyPr/>
          <a:lstStyle/>
          <a:p>
            <a:pPr>
              <a:buFont typeface="Arial" pitchFamily="34" charset="0"/>
              <a:buNone/>
            </a:pPr>
            <a:r>
              <a:rPr lang="en-GB" sz="2000" b="1" smtClean="0"/>
              <a:t>Solution</a:t>
            </a:r>
          </a:p>
          <a:p>
            <a:r>
              <a:rPr lang="en-GB" sz="2000" smtClean="0"/>
              <a:t>Client Users and Experts with FICO consultants</a:t>
            </a:r>
          </a:p>
          <a:p>
            <a:r>
              <a:rPr lang="en-GB" sz="2000" smtClean="0"/>
              <a:t>Xpress-Mosel, a Modelling and Solving Environment  and Language</a:t>
            </a:r>
            <a:endParaRPr lang="en-US" sz="1500" smtClean="0"/>
          </a:p>
          <a:p>
            <a:endParaRPr lang="en-GB" sz="2000" smtClean="0"/>
          </a:p>
          <a:p>
            <a:r>
              <a:rPr lang="en-GB" sz="2000" smtClean="0">
                <a:solidFill>
                  <a:schemeClr val="tx2"/>
                </a:solidFill>
              </a:rPr>
              <a:t>Integrated Visual Development environment Xpress-IVE</a:t>
            </a:r>
          </a:p>
          <a:p>
            <a:endParaRPr lang="en-GB" sz="2000" smtClean="0"/>
          </a:p>
          <a:p>
            <a:r>
              <a:rPr lang="en-GB" sz="2000" smtClean="0"/>
              <a:t>Collaboration between client and FICO or external consultancy </a:t>
            </a:r>
          </a:p>
          <a:p>
            <a:endParaRPr lang="en-GB" sz="2000" smtClean="0"/>
          </a:p>
          <a:p>
            <a:r>
              <a:rPr lang="en-GB" sz="2000" smtClean="0"/>
              <a:t>Xpress-IVE includes graphical reports</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GB" smtClean="0"/>
              <a:t>Xpress-IVE: </a:t>
            </a:r>
            <a:r>
              <a:rPr lang="en-US" smtClean="0"/>
              <a:t>Mosel &amp; Optimizer</a:t>
            </a:r>
          </a:p>
        </p:txBody>
      </p:sp>
      <p:sp>
        <p:nvSpPr>
          <p:cNvPr id="20483" name="Rectangle 3"/>
          <p:cNvSpPr>
            <a:spLocks noGrp="1" noChangeArrowheads="1"/>
          </p:cNvSpPr>
          <p:nvPr>
            <p:ph type="body" idx="1"/>
          </p:nvPr>
        </p:nvSpPr>
        <p:spPr>
          <a:xfrm>
            <a:off x="381000" y="1143000"/>
            <a:ext cx="8534400" cy="3527425"/>
          </a:xfrm>
        </p:spPr>
        <p:txBody>
          <a:bodyPr/>
          <a:lstStyle/>
          <a:p>
            <a:r>
              <a:rPr lang="en-US" sz="1800" smtClean="0"/>
              <a:t>Editor</a:t>
            </a:r>
          </a:p>
          <a:p>
            <a:r>
              <a:rPr lang="en-US" sz="1800" smtClean="0"/>
              <a:t>Debugger</a:t>
            </a:r>
          </a:p>
          <a:p>
            <a:r>
              <a:rPr lang="en-US" sz="1800" smtClean="0"/>
              <a:t>Profiler</a:t>
            </a:r>
          </a:p>
          <a:p>
            <a:r>
              <a:rPr lang="en-US" sz="1800" smtClean="0"/>
              <a:t>Progress graphs</a:t>
            </a:r>
          </a:p>
          <a:p>
            <a:r>
              <a:rPr lang="en-US" sz="1800" smtClean="0"/>
              <a:t>Visualization</a:t>
            </a:r>
          </a:p>
          <a:p>
            <a:r>
              <a:rPr lang="en-US" sz="1800" smtClean="0"/>
              <a:t>Wizards</a:t>
            </a:r>
          </a:p>
          <a:p>
            <a:r>
              <a:rPr lang="en-US" sz="1800" smtClean="0"/>
              <a:t>Mosel extensions</a:t>
            </a:r>
          </a:p>
          <a:p>
            <a:r>
              <a:rPr lang="en-US" sz="1800" smtClean="0"/>
              <a:t>Deployment</a:t>
            </a:r>
          </a:p>
          <a:p>
            <a:endParaRPr lang="en-US" sz="1800" smtClean="0"/>
          </a:p>
        </p:txBody>
      </p:sp>
      <p:sp>
        <p:nvSpPr>
          <p:cNvPr id="20484" name="Text Box 4"/>
          <p:cNvSpPr txBox="1">
            <a:spLocks noChangeArrowheads="1"/>
          </p:cNvSpPr>
          <p:nvPr/>
        </p:nvSpPr>
        <p:spPr bwMode="auto">
          <a:xfrm>
            <a:off x="381000" y="1066800"/>
            <a:ext cx="184150" cy="822325"/>
          </a:xfrm>
          <a:prstGeom prst="rect">
            <a:avLst/>
          </a:prstGeom>
          <a:noFill/>
          <a:ln w="9525">
            <a:noFill/>
            <a:miter lim="800000"/>
            <a:headEnd/>
            <a:tailEnd/>
          </a:ln>
        </p:spPr>
        <p:txBody>
          <a:bodyPr wrap="none">
            <a:spAutoFit/>
          </a:bodyPr>
          <a:lstStyle/>
          <a:p>
            <a:endParaRPr lang="en-US" sz="2400" b="1">
              <a:latin typeface="Frutiger 45 Light"/>
            </a:endParaRPr>
          </a:p>
          <a:p>
            <a:endParaRPr lang="en-US" sz="2400">
              <a:latin typeface="Frutiger 45 Light"/>
            </a:endParaRPr>
          </a:p>
        </p:txBody>
      </p:sp>
      <p:pic>
        <p:nvPicPr>
          <p:cNvPr id="20485" name="Picture 2" descr="C:\Users\oliverbastert\Desktop\7.1screenshots\ive in action with graph.png"/>
          <p:cNvPicPr>
            <a:picLocks noChangeAspect="1" noChangeArrowheads="1"/>
          </p:cNvPicPr>
          <p:nvPr/>
        </p:nvPicPr>
        <p:blipFill>
          <a:blip r:embed="rId3" cstate="print"/>
          <a:srcRect/>
          <a:stretch>
            <a:fillRect/>
          </a:stretch>
        </p:blipFill>
        <p:spPr bwMode="auto">
          <a:xfrm>
            <a:off x="2895600" y="1219200"/>
            <a:ext cx="6059488" cy="4572000"/>
          </a:xfrm>
          <a:prstGeom prst="rect">
            <a:avLst/>
          </a:prstGeom>
          <a:noFill/>
          <a:ln w="9525">
            <a:noFill/>
            <a:miter lim="800000"/>
            <a:headEnd/>
            <a:tailEnd/>
          </a:ln>
        </p:spPr>
      </p:pic>
      <p:pic>
        <p:nvPicPr>
          <p:cNvPr id="20487" name="Picture 7" descr="C:\Users\oliverbastert\Desktop\7.1screenshots\project pane close up.png"/>
          <p:cNvPicPr>
            <a:picLocks noChangeAspect="1" noChangeArrowheads="1"/>
          </p:cNvPicPr>
          <p:nvPr/>
        </p:nvPicPr>
        <p:blipFill>
          <a:blip r:embed="rId4" cstate="print"/>
          <a:srcRect/>
          <a:stretch>
            <a:fillRect/>
          </a:stretch>
        </p:blipFill>
        <p:spPr bwMode="auto">
          <a:xfrm>
            <a:off x="1524000" y="4419600"/>
            <a:ext cx="1839912" cy="2277444"/>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9"/>
          <p:cNvSpPr>
            <a:spLocks noGrp="1" noChangeArrowheads="1"/>
          </p:cNvSpPr>
          <p:nvPr>
            <p:ph type="title"/>
          </p:nvPr>
        </p:nvSpPr>
        <p:spPr/>
        <p:txBody>
          <a:bodyPr/>
          <a:lstStyle/>
          <a:p>
            <a:r>
              <a:rPr lang="en-GB" smtClean="0"/>
              <a:t>Modelling the Business Problem</a:t>
            </a:r>
            <a:endParaRPr lang="en-US" sz="2000" smtClean="0"/>
          </a:p>
        </p:txBody>
      </p:sp>
      <p:sp>
        <p:nvSpPr>
          <p:cNvPr id="21507" name="Rectangle 30"/>
          <p:cNvSpPr>
            <a:spLocks noGrp="1" noChangeArrowheads="1"/>
          </p:cNvSpPr>
          <p:nvPr>
            <p:ph type="body" sz="half" idx="1"/>
          </p:nvPr>
        </p:nvSpPr>
        <p:spPr>
          <a:xfrm>
            <a:off x="381000" y="1143000"/>
            <a:ext cx="4191000" cy="5881688"/>
          </a:xfrm>
          <a:noFill/>
        </p:spPr>
        <p:txBody>
          <a:bodyPr/>
          <a:lstStyle/>
          <a:p>
            <a:pPr>
              <a:buFont typeface="Arial" pitchFamily="34" charset="0"/>
              <a:buNone/>
            </a:pPr>
            <a:r>
              <a:rPr lang="en-GB" sz="2000" b="1" smtClean="0"/>
              <a:t>Need</a:t>
            </a:r>
          </a:p>
          <a:p>
            <a:r>
              <a:rPr lang="en-GB" sz="2000" smtClean="0"/>
              <a:t>Design the optimization model</a:t>
            </a:r>
            <a:br>
              <a:rPr lang="en-GB" sz="2000" smtClean="0"/>
            </a:br>
            <a:endParaRPr lang="en-GB" sz="2000" smtClean="0"/>
          </a:p>
          <a:p>
            <a:r>
              <a:rPr lang="en-GB" sz="2000" smtClean="0"/>
              <a:t>Implementation of the optimization model in a suitable language</a:t>
            </a:r>
          </a:p>
          <a:p>
            <a:endParaRPr lang="en-GB" sz="2000" smtClean="0"/>
          </a:p>
          <a:p>
            <a:r>
              <a:rPr lang="en-GB" sz="2000" smtClean="0"/>
              <a:t>Rapid development</a:t>
            </a:r>
            <a:br>
              <a:rPr lang="en-GB" sz="2000" smtClean="0"/>
            </a:br>
            <a:endParaRPr lang="en-GB" sz="2000" smtClean="0"/>
          </a:p>
          <a:p>
            <a:pPr>
              <a:buFont typeface="Arial" pitchFamily="34" charset="0"/>
              <a:buNone/>
            </a:pPr>
            <a:endParaRPr lang="en-GB" sz="2000" smtClean="0"/>
          </a:p>
          <a:p>
            <a:r>
              <a:rPr lang="en-GB" sz="2000" smtClean="0"/>
              <a:t>Improving and updating the model </a:t>
            </a:r>
          </a:p>
          <a:p>
            <a:endParaRPr lang="en-GB" sz="2000" smtClean="0"/>
          </a:p>
          <a:p>
            <a:r>
              <a:rPr lang="en-GB" sz="2000" smtClean="0">
                <a:solidFill>
                  <a:schemeClr val="tx2"/>
                </a:solidFill>
              </a:rPr>
              <a:t>Visualizing results</a:t>
            </a:r>
            <a:endParaRPr lang="en-GB" sz="2500" smtClean="0">
              <a:solidFill>
                <a:schemeClr val="tx2"/>
              </a:solidFill>
            </a:endParaRPr>
          </a:p>
          <a:p>
            <a:pPr>
              <a:buFont typeface="Arial" pitchFamily="34" charset="0"/>
              <a:buNone/>
            </a:pPr>
            <a:endParaRPr lang="en-GB" sz="2500" smtClean="0"/>
          </a:p>
        </p:txBody>
      </p:sp>
      <p:sp>
        <p:nvSpPr>
          <p:cNvPr id="21508" name="Rectangle 31"/>
          <p:cNvSpPr>
            <a:spLocks noGrp="1" noChangeArrowheads="1"/>
          </p:cNvSpPr>
          <p:nvPr>
            <p:ph type="body" sz="half" idx="2"/>
          </p:nvPr>
        </p:nvSpPr>
        <p:spPr>
          <a:xfrm>
            <a:off x="4724400" y="1143000"/>
            <a:ext cx="4191000" cy="5878513"/>
          </a:xfrm>
          <a:noFill/>
        </p:spPr>
        <p:txBody>
          <a:bodyPr/>
          <a:lstStyle/>
          <a:p>
            <a:pPr>
              <a:buFont typeface="Arial" pitchFamily="34" charset="0"/>
              <a:buNone/>
            </a:pPr>
            <a:r>
              <a:rPr lang="en-GB" sz="2000" b="1" smtClean="0"/>
              <a:t>Solution</a:t>
            </a:r>
          </a:p>
          <a:p>
            <a:r>
              <a:rPr lang="en-GB" sz="2000" smtClean="0"/>
              <a:t>Client Users and Experts with FICO consultants</a:t>
            </a:r>
          </a:p>
          <a:p>
            <a:r>
              <a:rPr lang="en-GB" sz="2000" smtClean="0"/>
              <a:t>Xpress-Mosel, a Modelling and Solving Environment  and Language</a:t>
            </a:r>
            <a:endParaRPr lang="en-US" sz="1500" smtClean="0"/>
          </a:p>
          <a:p>
            <a:endParaRPr lang="en-GB" sz="2000" smtClean="0"/>
          </a:p>
          <a:p>
            <a:r>
              <a:rPr lang="en-GB" sz="2000" smtClean="0"/>
              <a:t>Integrated Visual Development environment Xpress-IVE</a:t>
            </a:r>
          </a:p>
          <a:p>
            <a:endParaRPr lang="en-GB" sz="2000" smtClean="0"/>
          </a:p>
          <a:p>
            <a:r>
              <a:rPr lang="en-GB" sz="2000" smtClean="0"/>
              <a:t>Collaboration between client and FICO or external consultancy </a:t>
            </a:r>
          </a:p>
          <a:p>
            <a:endParaRPr lang="en-GB" sz="2000" smtClean="0"/>
          </a:p>
          <a:p>
            <a:r>
              <a:rPr lang="en-GB" sz="2000" smtClean="0">
                <a:solidFill>
                  <a:schemeClr val="tx2"/>
                </a:solidFill>
              </a:rPr>
              <a:t>Xpress-IVE includes graphical reports</a:t>
            </a:r>
            <a:br>
              <a:rPr lang="en-GB" sz="2000" smtClean="0">
                <a:solidFill>
                  <a:schemeClr val="tx2"/>
                </a:solidFill>
              </a:rPr>
            </a:br>
            <a:endParaRPr lang="en-GB" sz="2000" smtClean="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Production Planning</a:t>
            </a:r>
            <a:endParaRPr lang="en-US" smtClean="0"/>
          </a:p>
        </p:txBody>
      </p:sp>
      <p:sp>
        <p:nvSpPr>
          <p:cNvPr id="22531" name="Content Placeholder 2"/>
          <p:cNvSpPr>
            <a:spLocks noGrp="1"/>
          </p:cNvSpPr>
          <p:nvPr>
            <p:ph sz="half" idx="1"/>
          </p:nvPr>
        </p:nvSpPr>
        <p:spPr/>
        <p:txBody>
          <a:bodyPr/>
          <a:lstStyle/>
          <a:p>
            <a:endParaRPr lang="en-US" smtClean="0"/>
          </a:p>
        </p:txBody>
      </p:sp>
      <p:sp>
        <p:nvSpPr>
          <p:cNvPr id="22532" name="Content Placeholder 3"/>
          <p:cNvSpPr>
            <a:spLocks noGrp="1"/>
          </p:cNvSpPr>
          <p:nvPr>
            <p:ph sz="half" idx="2"/>
          </p:nvPr>
        </p:nvSpPr>
        <p:spPr/>
        <p:txBody>
          <a:bodyPr/>
          <a:lstStyle/>
          <a:p>
            <a:endParaRPr lang="en-US" smtClean="0"/>
          </a:p>
        </p:txBody>
      </p:sp>
      <p:pic>
        <p:nvPicPr>
          <p:cNvPr id="22533" name="Picture 2"/>
          <p:cNvPicPr>
            <a:picLocks noChangeAspect="1" noChangeArrowheads="1"/>
          </p:cNvPicPr>
          <p:nvPr/>
        </p:nvPicPr>
        <p:blipFill>
          <a:blip r:embed="rId3" cstate="print"/>
          <a:srcRect/>
          <a:stretch>
            <a:fillRect/>
          </a:stretch>
        </p:blipFill>
        <p:spPr bwMode="auto">
          <a:xfrm>
            <a:off x="838200" y="1066800"/>
            <a:ext cx="7467600" cy="56007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
          <p:cNvSpPr>
            <a:spLocks noGrp="1" noChangeArrowheads="1"/>
          </p:cNvSpPr>
          <p:nvPr>
            <p:ph type="title"/>
          </p:nvPr>
        </p:nvSpPr>
        <p:spPr/>
        <p:txBody>
          <a:bodyPr/>
          <a:lstStyle/>
          <a:p>
            <a:pPr eaLnBrk="1" hangingPunct="1"/>
            <a:r>
              <a:rPr lang="en-US" smtClean="0"/>
              <a:t>Product Portfolio &amp; Pricing Optimization</a:t>
            </a:r>
          </a:p>
        </p:txBody>
      </p:sp>
      <p:grpSp>
        <p:nvGrpSpPr>
          <p:cNvPr id="8" name="Group 9"/>
          <p:cNvGrpSpPr>
            <a:grpSpLocks/>
          </p:cNvGrpSpPr>
          <p:nvPr/>
        </p:nvGrpSpPr>
        <p:grpSpPr bwMode="auto">
          <a:xfrm>
            <a:off x="906463" y="1036638"/>
            <a:ext cx="7329487" cy="5556250"/>
            <a:chOff x="580" y="666"/>
            <a:chExt cx="4617" cy="3500"/>
          </a:xfrm>
        </p:grpSpPr>
        <p:pic>
          <p:nvPicPr>
            <p:cNvPr id="9" name="Picture 4" descr="DebtConsolidationSnapshot2"/>
            <p:cNvPicPr>
              <a:picLocks noChangeAspect="1" noChangeArrowheads="1"/>
            </p:cNvPicPr>
            <p:nvPr/>
          </p:nvPicPr>
          <p:blipFill>
            <a:blip r:embed="rId3" cstate="print"/>
            <a:srcRect/>
            <a:stretch>
              <a:fillRect/>
            </a:stretch>
          </p:blipFill>
          <p:spPr bwMode="auto">
            <a:xfrm>
              <a:off x="580" y="666"/>
              <a:ext cx="4600" cy="3500"/>
            </a:xfrm>
            <a:prstGeom prst="rect">
              <a:avLst/>
            </a:prstGeom>
            <a:noFill/>
            <a:ln w="12700">
              <a:solidFill>
                <a:schemeClr val="tx1"/>
              </a:solidFill>
              <a:miter lim="800000"/>
              <a:headEnd/>
              <a:tailEnd/>
            </a:ln>
          </p:spPr>
        </p:pic>
        <p:sp>
          <p:nvSpPr>
            <p:cNvPr id="10" name="Rectangle 5"/>
            <p:cNvSpPr>
              <a:spLocks noChangeArrowheads="1"/>
            </p:cNvSpPr>
            <p:nvPr/>
          </p:nvSpPr>
          <p:spPr bwMode="auto">
            <a:xfrm>
              <a:off x="602" y="820"/>
              <a:ext cx="4549" cy="236"/>
            </a:xfrm>
            <a:prstGeom prst="rect">
              <a:avLst/>
            </a:prstGeom>
            <a:solidFill>
              <a:schemeClr val="bg1"/>
            </a:solidFill>
            <a:ln w="9525">
              <a:noFill/>
              <a:miter lim="800000"/>
              <a:headEnd/>
              <a:tailEnd/>
            </a:ln>
          </p:spPr>
          <p:txBody>
            <a:bodyPr wrap="none" anchor="ctr"/>
            <a:lstStyle/>
            <a:p>
              <a:endParaRPr lang="en-US"/>
            </a:p>
          </p:txBody>
        </p:sp>
        <p:sp>
          <p:nvSpPr>
            <p:cNvPr id="11" name="Text Box 7"/>
            <p:cNvSpPr txBox="1">
              <a:spLocks noChangeArrowheads="1"/>
            </p:cNvSpPr>
            <p:nvPr/>
          </p:nvSpPr>
          <p:spPr bwMode="auto">
            <a:xfrm>
              <a:off x="580" y="782"/>
              <a:ext cx="4268" cy="250"/>
            </a:xfrm>
            <a:prstGeom prst="rect">
              <a:avLst/>
            </a:prstGeom>
            <a:noFill/>
            <a:ln w="9525">
              <a:noFill/>
              <a:miter lim="800000"/>
              <a:headEnd/>
              <a:tailEnd/>
            </a:ln>
          </p:spPr>
          <p:txBody>
            <a:bodyPr wrap="none">
              <a:spAutoFit/>
            </a:bodyPr>
            <a:lstStyle/>
            <a:p>
              <a:r>
                <a:rPr lang="en-US" sz="2000">
                  <a:solidFill>
                    <a:schemeClr val="tx2"/>
                  </a:solidFill>
                </a:rPr>
                <a:t>FICO Optimization Dashboard: Debt Consolidation Module</a:t>
              </a:r>
            </a:p>
          </p:txBody>
        </p:sp>
        <p:sp>
          <p:nvSpPr>
            <p:cNvPr id="12" name="Text Box 8"/>
            <p:cNvSpPr txBox="1">
              <a:spLocks noChangeArrowheads="1"/>
            </p:cNvSpPr>
            <p:nvPr/>
          </p:nvSpPr>
          <p:spPr bwMode="auto">
            <a:xfrm>
              <a:off x="4177" y="945"/>
              <a:ext cx="1020" cy="144"/>
            </a:xfrm>
            <a:prstGeom prst="rect">
              <a:avLst/>
            </a:prstGeom>
            <a:noFill/>
            <a:ln w="9525">
              <a:noFill/>
              <a:miter lim="800000"/>
              <a:headEnd/>
              <a:tailEnd/>
            </a:ln>
          </p:spPr>
          <p:txBody>
            <a:bodyPr wrap="none">
              <a:spAutoFit/>
            </a:bodyPr>
            <a:lstStyle/>
            <a:p>
              <a:pPr algn="r"/>
              <a:r>
                <a:rPr lang="en-US" sz="900" b="1">
                  <a:solidFill>
                    <a:schemeClr val="tx2"/>
                  </a:solidFill>
                </a:rPr>
                <a:t>Confidential – do not copy</a:t>
              </a:r>
            </a:p>
          </p:txBody>
        </p:sp>
      </p:gr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p:nvPr>
        </p:nvSpPr>
        <p:spPr/>
        <p:txBody>
          <a:bodyPr/>
          <a:lstStyle/>
          <a:p>
            <a:pPr eaLnBrk="1" hangingPunct="1"/>
            <a:r>
              <a:rPr lang="en-US" smtClean="0"/>
              <a:t>Portfolio Rebalancing Solution </a:t>
            </a:r>
          </a:p>
        </p:txBody>
      </p:sp>
      <p:grpSp>
        <p:nvGrpSpPr>
          <p:cNvPr id="24579" name="Group 7"/>
          <p:cNvGrpSpPr>
            <a:grpSpLocks/>
          </p:cNvGrpSpPr>
          <p:nvPr/>
        </p:nvGrpSpPr>
        <p:grpSpPr bwMode="auto">
          <a:xfrm>
            <a:off x="817563" y="1044575"/>
            <a:ext cx="7508875" cy="5632450"/>
            <a:chOff x="563" y="658"/>
            <a:chExt cx="4730" cy="3548"/>
          </a:xfrm>
        </p:grpSpPr>
        <p:pic>
          <p:nvPicPr>
            <p:cNvPr id="24580" name="Picture 5" descr="C:\DEMOS\Portfolio_Rebalance\Docs\pfoptscr1.png"/>
            <p:cNvPicPr>
              <a:picLocks noChangeAspect="1" noChangeArrowheads="1"/>
            </p:cNvPicPr>
            <p:nvPr/>
          </p:nvPicPr>
          <p:blipFill>
            <a:blip r:embed="rId3" cstate="print"/>
            <a:srcRect/>
            <a:stretch>
              <a:fillRect/>
            </a:stretch>
          </p:blipFill>
          <p:spPr bwMode="auto">
            <a:xfrm>
              <a:off x="563" y="658"/>
              <a:ext cx="4730" cy="3548"/>
            </a:xfrm>
            <a:prstGeom prst="rect">
              <a:avLst/>
            </a:prstGeom>
            <a:noFill/>
            <a:ln w="12700">
              <a:solidFill>
                <a:schemeClr val="tx1"/>
              </a:solidFill>
              <a:miter lim="800000"/>
              <a:headEnd/>
              <a:tailEnd/>
            </a:ln>
          </p:spPr>
        </p:pic>
        <p:pic>
          <p:nvPicPr>
            <p:cNvPr id="24581" name="Picture 2" descr="C:\Users\OliverBastert\Desktop\fico-logo.gif"/>
            <p:cNvPicPr>
              <a:picLocks noChangeAspect="1" noChangeArrowheads="1"/>
            </p:cNvPicPr>
            <p:nvPr/>
          </p:nvPicPr>
          <p:blipFill>
            <a:blip r:embed="rId4" cstate="print"/>
            <a:srcRect/>
            <a:stretch>
              <a:fillRect/>
            </a:stretch>
          </p:blipFill>
          <p:spPr bwMode="auto">
            <a:xfrm>
              <a:off x="4600" y="768"/>
              <a:ext cx="630" cy="278"/>
            </a:xfrm>
            <a:prstGeom prst="rect">
              <a:avLst/>
            </a:prstGeom>
            <a:noFill/>
            <a:ln w="9525">
              <a:noFill/>
              <a:miter lim="800000"/>
              <a:headEnd/>
              <a:tailEnd/>
            </a:ln>
          </p:spPr>
        </p:pic>
      </p:gr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676400" y="1066800"/>
            <a:ext cx="7113587" cy="5053013"/>
          </a:xfrm>
          <a:prstGeom prst="rect">
            <a:avLst/>
          </a:prstGeom>
          <a:noFill/>
          <a:ln w="9525">
            <a:noFill/>
            <a:miter lim="800000"/>
            <a:headEnd/>
            <a:tailEnd/>
          </a:ln>
          <a:effectLst/>
        </p:spPr>
      </p:pic>
      <p:sp>
        <p:nvSpPr>
          <p:cNvPr id="25602" name="Title 1"/>
          <p:cNvSpPr>
            <a:spLocks noGrp="1"/>
          </p:cNvSpPr>
          <p:nvPr>
            <p:ph type="title"/>
          </p:nvPr>
        </p:nvSpPr>
        <p:spPr/>
        <p:txBody>
          <a:bodyPr/>
          <a:lstStyle/>
          <a:p>
            <a:r>
              <a:rPr lang="en-GB" smtClean="0"/>
              <a:t>Facility Location with Google Maps integration</a:t>
            </a:r>
            <a:endParaRPr lang="en-US" smtClean="0"/>
          </a:p>
        </p:txBody>
      </p:sp>
      <p:pic>
        <p:nvPicPr>
          <p:cNvPr id="25603" name="Picture 6"/>
          <p:cNvPicPr>
            <a:picLocks noChangeAspect="1" noChangeArrowheads="1"/>
          </p:cNvPicPr>
          <p:nvPr/>
        </p:nvPicPr>
        <p:blipFill>
          <a:blip r:embed="rId4" cstate="print"/>
          <a:srcRect/>
          <a:stretch>
            <a:fillRect/>
          </a:stretch>
        </p:blipFill>
        <p:spPr bwMode="gray">
          <a:xfrm>
            <a:off x="304800" y="4114800"/>
            <a:ext cx="3325485" cy="23622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7394" name="Picture 2" descr="aspentech_logo_web"/>
          <p:cNvPicPr>
            <a:picLocks noChangeAspect="1" noChangeArrowheads="1"/>
          </p:cNvPicPr>
          <p:nvPr/>
        </p:nvPicPr>
        <p:blipFill>
          <a:blip r:embed="rId3" cstate="print"/>
          <a:srcRect/>
          <a:stretch>
            <a:fillRect/>
          </a:stretch>
        </p:blipFill>
        <p:spPr bwMode="auto">
          <a:xfrm>
            <a:off x="1905000" y="2895600"/>
            <a:ext cx="1647825" cy="423863"/>
          </a:xfrm>
          <a:prstGeom prst="rect">
            <a:avLst/>
          </a:prstGeom>
          <a:noFill/>
        </p:spPr>
      </p:pic>
      <p:pic>
        <p:nvPicPr>
          <p:cNvPr id="4667395" name="Picture 3" descr="amazon"/>
          <p:cNvPicPr>
            <a:picLocks noChangeAspect="1" noChangeArrowheads="1"/>
          </p:cNvPicPr>
          <p:nvPr/>
        </p:nvPicPr>
        <p:blipFill>
          <a:blip r:embed="rId4" cstate="print"/>
          <a:srcRect l="12608" t="23155" r="12654" b="23155"/>
          <a:stretch>
            <a:fillRect/>
          </a:stretch>
        </p:blipFill>
        <p:spPr bwMode="auto">
          <a:xfrm>
            <a:off x="0" y="2895600"/>
            <a:ext cx="1844675" cy="685800"/>
          </a:xfrm>
          <a:prstGeom prst="rect">
            <a:avLst/>
          </a:prstGeom>
          <a:noFill/>
        </p:spPr>
      </p:pic>
      <p:grpSp>
        <p:nvGrpSpPr>
          <p:cNvPr id="2" name="Group 4"/>
          <p:cNvGrpSpPr>
            <a:grpSpLocks/>
          </p:cNvGrpSpPr>
          <p:nvPr/>
        </p:nvGrpSpPr>
        <p:grpSpPr bwMode="auto">
          <a:xfrm>
            <a:off x="8053388" y="1436688"/>
            <a:ext cx="915987" cy="1257300"/>
            <a:chOff x="4108" y="-1692"/>
            <a:chExt cx="1464" cy="2160"/>
          </a:xfrm>
        </p:grpSpPr>
        <p:pic>
          <p:nvPicPr>
            <p:cNvPr id="4667397" name="Picture 5" descr="avisLogo"/>
            <p:cNvPicPr>
              <a:picLocks noChangeAspect="1" noChangeArrowheads="1"/>
            </p:cNvPicPr>
            <p:nvPr/>
          </p:nvPicPr>
          <p:blipFill>
            <a:blip r:embed="rId5" cstate="print"/>
            <a:srcRect/>
            <a:stretch>
              <a:fillRect/>
            </a:stretch>
          </p:blipFill>
          <p:spPr bwMode="auto">
            <a:xfrm>
              <a:off x="4108" y="-1692"/>
              <a:ext cx="1464" cy="1372"/>
            </a:xfrm>
            <a:prstGeom prst="rect">
              <a:avLst/>
            </a:prstGeom>
            <a:noFill/>
          </p:spPr>
        </p:pic>
        <p:pic>
          <p:nvPicPr>
            <p:cNvPr id="4667398" name="Picture 6" descr="Budget-logo_tag_ENG_rgb"/>
            <p:cNvPicPr>
              <a:picLocks noChangeAspect="1" noChangeArrowheads="1"/>
            </p:cNvPicPr>
            <p:nvPr/>
          </p:nvPicPr>
          <p:blipFill>
            <a:blip r:embed="rId6" cstate="print"/>
            <a:srcRect b="23099"/>
            <a:stretch>
              <a:fillRect/>
            </a:stretch>
          </p:blipFill>
          <p:spPr bwMode="auto">
            <a:xfrm>
              <a:off x="4108" y="-320"/>
              <a:ext cx="1464" cy="788"/>
            </a:xfrm>
            <a:prstGeom prst="rect">
              <a:avLst/>
            </a:prstGeom>
            <a:noFill/>
          </p:spPr>
        </p:pic>
      </p:grpSp>
      <p:pic>
        <p:nvPicPr>
          <p:cNvPr id="4667399" name="Picture 7" descr="40_oracle_logo"/>
          <p:cNvPicPr>
            <a:picLocks noChangeAspect="1" noChangeArrowheads="1"/>
          </p:cNvPicPr>
          <p:nvPr/>
        </p:nvPicPr>
        <p:blipFill>
          <a:blip r:embed="rId7" cstate="print"/>
          <a:srcRect/>
          <a:stretch>
            <a:fillRect/>
          </a:stretch>
        </p:blipFill>
        <p:spPr bwMode="auto">
          <a:xfrm>
            <a:off x="2185988" y="4038600"/>
            <a:ext cx="2233612" cy="595313"/>
          </a:xfrm>
          <a:prstGeom prst="rect">
            <a:avLst/>
          </a:prstGeom>
          <a:noFill/>
        </p:spPr>
      </p:pic>
      <p:pic>
        <p:nvPicPr>
          <p:cNvPr id="4667400" name="Picture 8" descr="Honeywell%20Logo%20Red-Freestanding-JPG1%20(2)"/>
          <p:cNvPicPr>
            <a:picLocks noChangeAspect="1" noChangeArrowheads="1"/>
          </p:cNvPicPr>
          <p:nvPr/>
        </p:nvPicPr>
        <p:blipFill>
          <a:blip r:embed="rId8" cstate="print"/>
          <a:srcRect/>
          <a:stretch>
            <a:fillRect/>
          </a:stretch>
        </p:blipFill>
        <p:spPr bwMode="auto">
          <a:xfrm>
            <a:off x="469900" y="3576638"/>
            <a:ext cx="2311400" cy="341312"/>
          </a:xfrm>
          <a:prstGeom prst="rect">
            <a:avLst/>
          </a:prstGeom>
          <a:noFill/>
        </p:spPr>
      </p:pic>
      <p:pic>
        <p:nvPicPr>
          <p:cNvPr id="4667401" name="Picture 9" descr="cbs%20logo"/>
          <p:cNvPicPr>
            <a:picLocks noChangeAspect="1" noChangeArrowheads="1"/>
          </p:cNvPicPr>
          <p:nvPr/>
        </p:nvPicPr>
        <p:blipFill>
          <a:blip r:embed="rId9" cstate="print"/>
          <a:srcRect/>
          <a:stretch>
            <a:fillRect/>
          </a:stretch>
        </p:blipFill>
        <p:spPr bwMode="auto">
          <a:xfrm>
            <a:off x="5800725" y="2106613"/>
            <a:ext cx="1101725" cy="949325"/>
          </a:xfrm>
          <a:prstGeom prst="rect">
            <a:avLst/>
          </a:prstGeom>
          <a:noFill/>
        </p:spPr>
      </p:pic>
      <p:pic>
        <p:nvPicPr>
          <p:cNvPr id="4667402" name="Picture 10" descr="nfl_Shield_mark_72dpi"/>
          <p:cNvPicPr>
            <a:picLocks noChangeAspect="1" noChangeArrowheads="1"/>
          </p:cNvPicPr>
          <p:nvPr/>
        </p:nvPicPr>
        <p:blipFill>
          <a:blip r:embed="rId10" cstate="print"/>
          <a:srcRect/>
          <a:stretch>
            <a:fillRect/>
          </a:stretch>
        </p:blipFill>
        <p:spPr bwMode="auto">
          <a:xfrm>
            <a:off x="1347788" y="1666875"/>
            <a:ext cx="1052512" cy="1209675"/>
          </a:xfrm>
          <a:prstGeom prst="rect">
            <a:avLst/>
          </a:prstGeom>
          <a:noFill/>
        </p:spPr>
      </p:pic>
      <p:pic>
        <p:nvPicPr>
          <p:cNvPr id="4667403" name="Picture 11" descr="20061130_Procter_g_logo_drk_blu_300"/>
          <p:cNvPicPr>
            <a:picLocks noChangeAspect="1" noChangeArrowheads="1"/>
          </p:cNvPicPr>
          <p:nvPr/>
        </p:nvPicPr>
        <p:blipFill>
          <a:blip r:embed="rId11" cstate="print"/>
          <a:srcRect l="12712" t="20639" r="12758" b="20715"/>
          <a:stretch>
            <a:fillRect/>
          </a:stretch>
        </p:blipFill>
        <p:spPr bwMode="auto">
          <a:xfrm>
            <a:off x="1905000" y="4800600"/>
            <a:ext cx="1304925" cy="760413"/>
          </a:xfrm>
          <a:prstGeom prst="rect">
            <a:avLst/>
          </a:prstGeom>
          <a:noFill/>
        </p:spPr>
      </p:pic>
      <p:pic>
        <p:nvPicPr>
          <p:cNvPr id="4667404" name="Picture 12" descr="NewJeppLogo"/>
          <p:cNvPicPr>
            <a:picLocks noChangeAspect="1" noChangeArrowheads="1"/>
          </p:cNvPicPr>
          <p:nvPr/>
        </p:nvPicPr>
        <p:blipFill>
          <a:blip r:embed="rId12" cstate="print"/>
          <a:srcRect/>
          <a:stretch>
            <a:fillRect/>
          </a:stretch>
        </p:blipFill>
        <p:spPr bwMode="auto">
          <a:xfrm>
            <a:off x="2403475" y="1076325"/>
            <a:ext cx="2789238" cy="557213"/>
          </a:xfrm>
          <a:prstGeom prst="rect">
            <a:avLst/>
          </a:prstGeom>
          <a:noFill/>
        </p:spPr>
      </p:pic>
      <p:pic>
        <p:nvPicPr>
          <p:cNvPr id="4667405" name="Picture 13" descr="katrina_landing_logo"/>
          <p:cNvPicPr>
            <a:picLocks noChangeAspect="1" noChangeArrowheads="1"/>
          </p:cNvPicPr>
          <p:nvPr/>
        </p:nvPicPr>
        <p:blipFill>
          <a:blip r:embed="rId13" cstate="print"/>
          <a:srcRect/>
          <a:stretch>
            <a:fillRect/>
          </a:stretch>
        </p:blipFill>
        <p:spPr bwMode="auto">
          <a:xfrm>
            <a:off x="228600" y="5638800"/>
            <a:ext cx="1054100" cy="882650"/>
          </a:xfrm>
          <a:prstGeom prst="rect">
            <a:avLst/>
          </a:prstGeom>
          <a:noFill/>
        </p:spPr>
      </p:pic>
      <p:pic>
        <p:nvPicPr>
          <p:cNvPr id="4667406" name="Picture 14" descr="1013"/>
          <p:cNvPicPr>
            <a:picLocks noChangeAspect="1" noChangeArrowheads="1"/>
          </p:cNvPicPr>
          <p:nvPr/>
        </p:nvPicPr>
        <p:blipFill>
          <a:blip r:embed="rId14" cstate="print"/>
          <a:srcRect/>
          <a:stretch>
            <a:fillRect/>
          </a:stretch>
        </p:blipFill>
        <p:spPr bwMode="auto">
          <a:xfrm>
            <a:off x="6567488" y="1042988"/>
            <a:ext cx="1911350" cy="295275"/>
          </a:xfrm>
          <a:prstGeom prst="rect">
            <a:avLst/>
          </a:prstGeom>
          <a:noFill/>
        </p:spPr>
      </p:pic>
      <p:pic>
        <p:nvPicPr>
          <p:cNvPr id="4667408" name="Picture 16" descr="merck_logo"/>
          <p:cNvPicPr>
            <a:picLocks noChangeAspect="1" noChangeArrowheads="1"/>
          </p:cNvPicPr>
          <p:nvPr/>
        </p:nvPicPr>
        <p:blipFill>
          <a:blip r:embed="rId15" cstate="print"/>
          <a:srcRect/>
          <a:stretch>
            <a:fillRect/>
          </a:stretch>
        </p:blipFill>
        <p:spPr bwMode="auto">
          <a:xfrm>
            <a:off x="0" y="1870075"/>
            <a:ext cx="1241425" cy="955675"/>
          </a:xfrm>
          <a:prstGeom prst="rect">
            <a:avLst/>
          </a:prstGeom>
          <a:noFill/>
        </p:spPr>
      </p:pic>
      <p:pic>
        <p:nvPicPr>
          <p:cNvPr id="4667409" name="Picture 17" descr="yahoo_logo"/>
          <p:cNvPicPr>
            <a:picLocks noChangeAspect="1" noChangeArrowheads="1"/>
          </p:cNvPicPr>
          <p:nvPr/>
        </p:nvPicPr>
        <p:blipFill>
          <a:blip r:embed="rId16" cstate="print"/>
          <a:srcRect/>
          <a:stretch>
            <a:fillRect/>
          </a:stretch>
        </p:blipFill>
        <p:spPr bwMode="auto">
          <a:xfrm>
            <a:off x="219075" y="993775"/>
            <a:ext cx="1635125" cy="717550"/>
          </a:xfrm>
          <a:prstGeom prst="rect">
            <a:avLst/>
          </a:prstGeom>
          <a:noFill/>
        </p:spPr>
      </p:pic>
      <p:pic>
        <p:nvPicPr>
          <p:cNvPr id="4667410" name="Picture 18" descr="Pepsi%20logo_circle"/>
          <p:cNvPicPr>
            <a:picLocks noChangeAspect="1" noChangeArrowheads="1"/>
          </p:cNvPicPr>
          <p:nvPr/>
        </p:nvPicPr>
        <p:blipFill>
          <a:blip r:embed="rId17" cstate="print"/>
          <a:srcRect/>
          <a:stretch>
            <a:fillRect/>
          </a:stretch>
        </p:blipFill>
        <p:spPr bwMode="auto">
          <a:xfrm>
            <a:off x="2511425" y="1530350"/>
            <a:ext cx="1198563" cy="1273175"/>
          </a:xfrm>
          <a:prstGeom prst="rect">
            <a:avLst/>
          </a:prstGeom>
          <a:noFill/>
        </p:spPr>
      </p:pic>
      <p:pic>
        <p:nvPicPr>
          <p:cNvPr id="4667411" name="Picture 19" descr="615px-Southwest_Airlines_Logo">
            <a:hlinkClick r:id="rId18"/>
          </p:cNvPr>
          <p:cNvPicPr>
            <a:picLocks noChangeAspect="1" noChangeArrowheads="1"/>
          </p:cNvPicPr>
          <p:nvPr/>
        </p:nvPicPr>
        <p:blipFill>
          <a:blip r:embed="rId19" cstate="print"/>
          <a:srcRect/>
          <a:stretch>
            <a:fillRect/>
          </a:stretch>
        </p:blipFill>
        <p:spPr bwMode="auto">
          <a:xfrm>
            <a:off x="520700" y="4052888"/>
            <a:ext cx="1158875" cy="611187"/>
          </a:xfrm>
          <a:prstGeom prst="rect">
            <a:avLst/>
          </a:prstGeom>
          <a:noFill/>
        </p:spPr>
      </p:pic>
      <p:pic>
        <p:nvPicPr>
          <p:cNvPr id="4667412" name="Picture 20" descr="568px-Northwest_Airlines_Logo">
            <a:hlinkClick r:id="rId20"/>
          </p:cNvPr>
          <p:cNvPicPr>
            <a:picLocks noChangeAspect="1" noChangeArrowheads="1"/>
          </p:cNvPicPr>
          <p:nvPr/>
        </p:nvPicPr>
        <p:blipFill>
          <a:blip r:embed="rId21" cstate="print"/>
          <a:srcRect/>
          <a:stretch>
            <a:fillRect/>
          </a:stretch>
        </p:blipFill>
        <p:spPr bwMode="auto">
          <a:xfrm>
            <a:off x="4876800" y="5867400"/>
            <a:ext cx="1371600" cy="674688"/>
          </a:xfrm>
          <a:prstGeom prst="rect">
            <a:avLst/>
          </a:prstGeom>
          <a:noFill/>
        </p:spPr>
      </p:pic>
      <p:pic>
        <p:nvPicPr>
          <p:cNvPr id="4667413" name="Picture 21" descr="310002">
            <a:hlinkClick r:id="rId22"/>
          </p:cNvPr>
          <p:cNvPicPr>
            <a:picLocks noChangeAspect="1" noChangeArrowheads="1"/>
          </p:cNvPicPr>
          <p:nvPr/>
        </p:nvPicPr>
        <p:blipFill>
          <a:blip r:embed="rId23" cstate="print"/>
          <a:srcRect/>
          <a:stretch>
            <a:fillRect/>
          </a:stretch>
        </p:blipFill>
        <p:spPr bwMode="auto">
          <a:xfrm>
            <a:off x="5283200" y="1174750"/>
            <a:ext cx="882650" cy="946150"/>
          </a:xfrm>
          <a:prstGeom prst="rect">
            <a:avLst/>
          </a:prstGeom>
          <a:noFill/>
        </p:spPr>
      </p:pic>
      <p:pic>
        <p:nvPicPr>
          <p:cNvPr id="4667414" name="Picture 22" descr="KronosLogo"/>
          <p:cNvPicPr>
            <a:picLocks noChangeAspect="1" noChangeArrowheads="1"/>
          </p:cNvPicPr>
          <p:nvPr/>
        </p:nvPicPr>
        <p:blipFill>
          <a:blip r:embed="rId24" cstate="print"/>
          <a:srcRect/>
          <a:stretch>
            <a:fillRect/>
          </a:stretch>
        </p:blipFill>
        <p:spPr bwMode="auto">
          <a:xfrm>
            <a:off x="6962775" y="2603500"/>
            <a:ext cx="1104900" cy="357188"/>
          </a:xfrm>
          <a:prstGeom prst="rect">
            <a:avLst/>
          </a:prstGeom>
          <a:noFill/>
        </p:spPr>
      </p:pic>
      <p:pic>
        <p:nvPicPr>
          <p:cNvPr id="4667415" name="Picture 23" descr="target-logo-2">
            <a:hlinkClick r:id="rId25"/>
          </p:cNvPr>
          <p:cNvPicPr>
            <a:picLocks noChangeAspect="1" noChangeArrowheads="1"/>
          </p:cNvPicPr>
          <p:nvPr/>
        </p:nvPicPr>
        <p:blipFill>
          <a:blip r:embed="rId26" cstate="print"/>
          <a:srcRect/>
          <a:stretch>
            <a:fillRect/>
          </a:stretch>
        </p:blipFill>
        <p:spPr bwMode="auto">
          <a:xfrm>
            <a:off x="4876800" y="3962400"/>
            <a:ext cx="1068388" cy="1163638"/>
          </a:xfrm>
          <a:prstGeom prst="rect">
            <a:avLst/>
          </a:prstGeom>
          <a:noFill/>
        </p:spPr>
      </p:pic>
      <p:pic>
        <p:nvPicPr>
          <p:cNvPr id="4667416" name="Picture 24" descr="dhl%20logo"/>
          <p:cNvPicPr>
            <a:picLocks noChangeAspect="1" noChangeArrowheads="1"/>
          </p:cNvPicPr>
          <p:nvPr/>
        </p:nvPicPr>
        <p:blipFill>
          <a:blip r:embed="rId27" cstate="print"/>
          <a:srcRect/>
          <a:stretch>
            <a:fillRect/>
          </a:stretch>
        </p:blipFill>
        <p:spPr bwMode="auto">
          <a:xfrm>
            <a:off x="7307263" y="3155950"/>
            <a:ext cx="1608137" cy="993775"/>
          </a:xfrm>
          <a:prstGeom prst="rect">
            <a:avLst/>
          </a:prstGeom>
          <a:noFill/>
        </p:spPr>
      </p:pic>
      <p:pic>
        <p:nvPicPr>
          <p:cNvPr id="4667417" name="Picture 25" descr="logo__Rockwell_Collins"/>
          <p:cNvPicPr>
            <a:picLocks noChangeAspect="1" noChangeArrowheads="1"/>
          </p:cNvPicPr>
          <p:nvPr/>
        </p:nvPicPr>
        <p:blipFill>
          <a:blip r:embed="rId28" cstate="print"/>
          <a:srcRect/>
          <a:stretch>
            <a:fillRect/>
          </a:stretch>
        </p:blipFill>
        <p:spPr bwMode="auto">
          <a:xfrm>
            <a:off x="152400" y="5029200"/>
            <a:ext cx="1651000" cy="381000"/>
          </a:xfrm>
          <a:prstGeom prst="rect">
            <a:avLst/>
          </a:prstGeom>
          <a:noFill/>
        </p:spPr>
      </p:pic>
      <p:pic>
        <p:nvPicPr>
          <p:cNvPr id="4667418" name="Picture 26" descr="American Airlines New Logo"/>
          <p:cNvPicPr>
            <a:picLocks noChangeAspect="1" noChangeArrowheads="1"/>
          </p:cNvPicPr>
          <p:nvPr/>
        </p:nvPicPr>
        <p:blipFill>
          <a:blip r:embed="rId29" cstate="print"/>
          <a:srcRect/>
          <a:stretch>
            <a:fillRect/>
          </a:stretch>
        </p:blipFill>
        <p:spPr bwMode="auto">
          <a:xfrm>
            <a:off x="3657600" y="3124200"/>
            <a:ext cx="2286000" cy="838200"/>
          </a:xfrm>
          <a:prstGeom prst="rect">
            <a:avLst/>
          </a:prstGeom>
          <a:noFill/>
        </p:spPr>
      </p:pic>
      <p:pic>
        <p:nvPicPr>
          <p:cNvPr id="4667419" name="Picture 27" descr="JM%20Smucker%20Logo%20sm"/>
          <p:cNvPicPr>
            <a:picLocks noChangeAspect="1" noChangeArrowheads="1"/>
          </p:cNvPicPr>
          <p:nvPr/>
        </p:nvPicPr>
        <p:blipFill>
          <a:blip r:embed="rId30" cstate="print"/>
          <a:srcRect/>
          <a:stretch>
            <a:fillRect/>
          </a:stretch>
        </p:blipFill>
        <p:spPr bwMode="auto">
          <a:xfrm>
            <a:off x="3340100" y="4903788"/>
            <a:ext cx="1549400" cy="688975"/>
          </a:xfrm>
          <a:prstGeom prst="rect">
            <a:avLst/>
          </a:prstGeom>
          <a:noFill/>
        </p:spPr>
      </p:pic>
      <p:pic>
        <p:nvPicPr>
          <p:cNvPr id="4667420" name="Picture 28" descr="Daimler%2520Chrysler">
            <a:hlinkClick r:id="rId31"/>
          </p:cNvPr>
          <p:cNvPicPr>
            <a:picLocks noChangeAspect="1" noChangeArrowheads="1"/>
          </p:cNvPicPr>
          <p:nvPr/>
        </p:nvPicPr>
        <p:blipFill>
          <a:blip r:embed="rId32" cstate="print"/>
          <a:srcRect/>
          <a:stretch>
            <a:fillRect/>
          </a:stretch>
        </p:blipFill>
        <p:spPr bwMode="auto">
          <a:xfrm>
            <a:off x="7696200" y="4114800"/>
            <a:ext cx="1284288" cy="1150938"/>
          </a:xfrm>
          <a:prstGeom prst="rect">
            <a:avLst/>
          </a:prstGeom>
          <a:noFill/>
        </p:spPr>
      </p:pic>
      <p:pic>
        <p:nvPicPr>
          <p:cNvPr id="4667421" name="Picture 29" descr="logo_navitaire"/>
          <p:cNvPicPr>
            <a:picLocks noChangeAspect="1" noChangeArrowheads="1"/>
          </p:cNvPicPr>
          <p:nvPr/>
        </p:nvPicPr>
        <p:blipFill>
          <a:blip r:embed="rId33" cstate="print"/>
          <a:srcRect/>
          <a:stretch>
            <a:fillRect/>
          </a:stretch>
        </p:blipFill>
        <p:spPr bwMode="auto">
          <a:xfrm>
            <a:off x="3798888" y="2628900"/>
            <a:ext cx="1860550" cy="563563"/>
          </a:xfrm>
          <a:prstGeom prst="rect">
            <a:avLst/>
          </a:prstGeom>
          <a:noFill/>
        </p:spPr>
      </p:pic>
      <p:pic>
        <p:nvPicPr>
          <p:cNvPr id="4667422" name="Picture 30" descr="microsoft_logo"/>
          <p:cNvPicPr>
            <a:picLocks noChangeAspect="1" noChangeArrowheads="1"/>
          </p:cNvPicPr>
          <p:nvPr/>
        </p:nvPicPr>
        <p:blipFill>
          <a:blip r:embed="rId34" cstate="print"/>
          <a:srcRect/>
          <a:stretch>
            <a:fillRect/>
          </a:stretch>
        </p:blipFill>
        <p:spPr bwMode="auto">
          <a:xfrm>
            <a:off x="5953125" y="4864100"/>
            <a:ext cx="1535113" cy="1112838"/>
          </a:xfrm>
          <a:prstGeom prst="rect">
            <a:avLst/>
          </a:prstGeom>
          <a:noFill/>
        </p:spPr>
      </p:pic>
      <p:pic>
        <p:nvPicPr>
          <p:cNvPr id="4667423" name="Picture 31" descr="pge-logo"/>
          <p:cNvPicPr>
            <a:picLocks noChangeAspect="1" noChangeArrowheads="1"/>
          </p:cNvPicPr>
          <p:nvPr/>
        </p:nvPicPr>
        <p:blipFill>
          <a:blip r:embed="rId35" cstate="print"/>
          <a:srcRect/>
          <a:stretch>
            <a:fillRect/>
          </a:stretch>
        </p:blipFill>
        <p:spPr bwMode="auto">
          <a:xfrm>
            <a:off x="6526213" y="1552575"/>
            <a:ext cx="1425575" cy="466725"/>
          </a:xfrm>
          <a:prstGeom prst="rect">
            <a:avLst/>
          </a:prstGeom>
          <a:noFill/>
        </p:spPr>
      </p:pic>
      <p:pic>
        <p:nvPicPr>
          <p:cNvPr id="4667424" name="Picture 32" descr="general_mills_logo"/>
          <p:cNvPicPr>
            <a:picLocks noChangeAspect="1" noChangeArrowheads="1"/>
          </p:cNvPicPr>
          <p:nvPr/>
        </p:nvPicPr>
        <p:blipFill>
          <a:blip r:embed="rId36" cstate="print"/>
          <a:srcRect/>
          <a:stretch>
            <a:fillRect/>
          </a:stretch>
        </p:blipFill>
        <p:spPr bwMode="auto">
          <a:xfrm>
            <a:off x="6019800" y="3048000"/>
            <a:ext cx="1141413" cy="1360488"/>
          </a:xfrm>
          <a:prstGeom prst="rect">
            <a:avLst/>
          </a:prstGeom>
          <a:noFill/>
        </p:spPr>
      </p:pic>
      <p:pic>
        <p:nvPicPr>
          <p:cNvPr id="4667425" name="Picture 33" descr="Kraft%20logo_blueR"/>
          <p:cNvPicPr>
            <a:picLocks noChangeAspect="1" noChangeArrowheads="1"/>
          </p:cNvPicPr>
          <p:nvPr/>
        </p:nvPicPr>
        <p:blipFill>
          <a:blip r:embed="rId37" cstate="print"/>
          <a:srcRect/>
          <a:stretch>
            <a:fillRect/>
          </a:stretch>
        </p:blipFill>
        <p:spPr bwMode="auto">
          <a:xfrm>
            <a:off x="1524000" y="6089650"/>
            <a:ext cx="1851025" cy="768350"/>
          </a:xfrm>
          <a:prstGeom prst="rect">
            <a:avLst/>
          </a:prstGeom>
          <a:noFill/>
        </p:spPr>
      </p:pic>
      <p:pic>
        <p:nvPicPr>
          <p:cNvPr id="4667426" name="Picture 34" descr="Toyota_logo_2005"/>
          <p:cNvPicPr>
            <a:picLocks noChangeAspect="1" noChangeArrowheads="1"/>
          </p:cNvPicPr>
          <p:nvPr/>
        </p:nvPicPr>
        <p:blipFill>
          <a:blip r:embed="rId38" cstate="print"/>
          <a:srcRect/>
          <a:stretch>
            <a:fillRect/>
          </a:stretch>
        </p:blipFill>
        <p:spPr bwMode="auto">
          <a:xfrm>
            <a:off x="3673475" y="1581150"/>
            <a:ext cx="1541463" cy="1106488"/>
          </a:xfrm>
          <a:prstGeom prst="rect">
            <a:avLst/>
          </a:prstGeom>
          <a:noFill/>
        </p:spPr>
      </p:pic>
      <p:pic>
        <p:nvPicPr>
          <p:cNvPr id="4667427" name="Picture 35" descr="nestle-logo"/>
          <p:cNvPicPr>
            <a:picLocks noChangeAspect="1" noChangeArrowheads="1"/>
          </p:cNvPicPr>
          <p:nvPr/>
        </p:nvPicPr>
        <p:blipFill>
          <a:blip r:embed="rId39" cstate="print"/>
          <a:srcRect/>
          <a:stretch>
            <a:fillRect/>
          </a:stretch>
        </p:blipFill>
        <p:spPr bwMode="auto">
          <a:xfrm>
            <a:off x="7718425" y="5346700"/>
            <a:ext cx="1290638" cy="1176338"/>
          </a:xfrm>
          <a:prstGeom prst="rect">
            <a:avLst/>
          </a:prstGeom>
          <a:noFill/>
        </p:spPr>
      </p:pic>
      <p:pic>
        <p:nvPicPr>
          <p:cNvPr id="4667428" name="Picture 36" descr="DoD_Logo">
            <a:hlinkClick r:id="rId40"/>
          </p:cNvPr>
          <p:cNvPicPr>
            <a:picLocks noChangeAspect="1" noChangeArrowheads="1"/>
          </p:cNvPicPr>
          <p:nvPr/>
        </p:nvPicPr>
        <p:blipFill>
          <a:blip r:embed="rId41" cstate="print"/>
          <a:srcRect/>
          <a:stretch>
            <a:fillRect/>
          </a:stretch>
        </p:blipFill>
        <p:spPr bwMode="auto">
          <a:xfrm>
            <a:off x="6553200" y="5867400"/>
            <a:ext cx="890588" cy="890588"/>
          </a:xfrm>
          <a:prstGeom prst="rect">
            <a:avLst/>
          </a:prstGeom>
          <a:noFill/>
        </p:spPr>
      </p:pic>
      <p:pic>
        <p:nvPicPr>
          <p:cNvPr id="4667429" name="Picture 37" descr="logo_400">
            <a:hlinkClick r:id="rId42"/>
          </p:cNvPr>
          <p:cNvPicPr>
            <a:picLocks noChangeAspect="1" noChangeArrowheads="1"/>
          </p:cNvPicPr>
          <p:nvPr/>
        </p:nvPicPr>
        <p:blipFill>
          <a:blip r:embed="rId43" cstate="print"/>
          <a:srcRect/>
          <a:stretch>
            <a:fillRect/>
          </a:stretch>
        </p:blipFill>
        <p:spPr bwMode="auto">
          <a:xfrm>
            <a:off x="3810000" y="5715000"/>
            <a:ext cx="960438" cy="960438"/>
          </a:xfrm>
          <a:prstGeom prst="rect">
            <a:avLst/>
          </a:prstGeom>
          <a:noFill/>
        </p:spPr>
      </p:pic>
      <p:pic>
        <p:nvPicPr>
          <p:cNvPr id="4667430" name="Picture 38" descr="See full size image">
            <a:hlinkClick r:id="rId44"/>
          </p:cNvPr>
          <p:cNvPicPr>
            <a:picLocks noChangeAspect="1" noChangeArrowheads="1"/>
          </p:cNvPicPr>
          <p:nvPr/>
        </p:nvPicPr>
        <p:blipFill>
          <a:blip r:embed="rId45" cstate="print"/>
          <a:srcRect/>
          <a:stretch>
            <a:fillRect/>
          </a:stretch>
        </p:blipFill>
        <p:spPr bwMode="auto">
          <a:xfrm>
            <a:off x="6019800" y="4114800"/>
            <a:ext cx="1600200" cy="685800"/>
          </a:xfrm>
          <a:prstGeom prst="rect">
            <a:avLst/>
          </a:prstGeom>
          <a:noFill/>
        </p:spPr>
      </p:pic>
      <p:pic>
        <p:nvPicPr>
          <p:cNvPr id="4667431" name="Picture 39" descr="See full size image">
            <a:hlinkClick r:id="rId46"/>
          </p:cNvPr>
          <p:cNvPicPr>
            <a:picLocks noChangeAspect="1" noChangeArrowheads="1"/>
          </p:cNvPicPr>
          <p:nvPr/>
        </p:nvPicPr>
        <p:blipFill>
          <a:blip r:embed="rId47" cstate="print"/>
          <a:srcRect/>
          <a:stretch>
            <a:fillRect/>
          </a:stretch>
        </p:blipFill>
        <p:spPr bwMode="auto">
          <a:xfrm>
            <a:off x="2362200" y="5638800"/>
            <a:ext cx="1198563" cy="457200"/>
          </a:xfrm>
          <a:prstGeom prst="rect">
            <a:avLst/>
          </a:prstGeom>
          <a:noFill/>
        </p:spPr>
      </p:pic>
      <p:sp>
        <p:nvSpPr>
          <p:cNvPr id="4667432" name="Rectangle 40"/>
          <p:cNvSpPr>
            <a:spLocks noGrp="1" noChangeArrowheads="1"/>
          </p:cNvSpPr>
          <p:nvPr>
            <p:ph type="title"/>
          </p:nvPr>
        </p:nvSpPr>
        <p:spPr/>
        <p:txBody>
          <a:bodyPr/>
          <a:lstStyle/>
          <a:p>
            <a:r>
              <a:rPr lang="en-US"/>
              <a:t>Our Optimization Software is Everywhere</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9"/>
          <p:cNvSpPr>
            <a:spLocks noGrp="1" noChangeArrowheads="1"/>
          </p:cNvSpPr>
          <p:nvPr>
            <p:ph type="title"/>
          </p:nvPr>
        </p:nvSpPr>
        <p:spPr/>
        <p:txBody>
          <a:bodyPr/>
          <a:lstStyle/>
          <a:p>
            <a:r>
              <a:rPr lang="en-GB" smtClean="0"/>
              <a:t>Solving the Optimization Problem</a:t>
            </a:r>
            <a:endParaRPr lang="en-US" sz="2000" smtClean="0"/>
          </a:p>
        </p:txBody>
      </p:sp>
      <p:sp>
        <p:nvSpPr>
          <p:cNvPr id="26627" name="Rectangle 30"/>
          <p:cNvSpPr>
            <a:spLocks noGrp="1" noChangeArrowheads="1"/>
          </p:cNvSpPr>
          <p:nvPr>
            <p:ph type="body" sz="half" idx="1"/>
          </p:nvPr>
        </p:nvSpPr>
        <p:spPr>
          <a:xfrm>
            <a:off x="381000" y="1143000"/>
            <a:ext cx="4191000" cy="6886575"/>
          </a:xfrm>
          <a:noFill/>
        </p:spPr>
        <p:txBody>
          <a:bodyPr/>
          <a:lstStyle/>
          <a:p>
            <a:pPr>
              <a:buFont typeface="Arial" pitchFamily="34" charset="0"/>
              <a:buNone/>
            </a:pPr>
            <a:r>
              <a:rPr lang="en-GB" sz="2000" b="1" smtClean="0"/>
              <a:t>Need</a:t>
            </a:r>
          </a:p>
          <a:p>
            <a:r>
              <a:rPr lang="en-GB" sz="2000" smtClean="0">
                <a:solidFill>
                  <a:schemeClr val="tx2"/>
                </a:solidFill>
              </a:rPr>
              <a:t>The right type of optimization solver</a:t>
            </a:r>
          </a:p>
          <a:p>
            <a:endParaRPr lang="en-GB" sz="2000" smtClean="0"/>
          </a:p>
          <a:p>
            <a:r>
              <a:rPr lang="en-GB" sz="2000" smtClean="0"/>
              <a:t>Fast, reliable and scalable optimization engines</a:t>
            </a:r>
            <a:br>
              <a:rPr lang="en-GB" sz="2000" smtClean="0"/>
            </a:br>
            <a:r>
              <a:rPr lang="en-GB" sz="2000" smtClean="0"/>
              <a:t/>
            </a:r>
            <a:br>
              <a:rPr lang="en-GB" sz="2000" smtClean="0"/>
            </a:br>
            <a:endParaRPr lang="en-GB" sz="2000" smtClean="0"/>
          </a:p>
          <a:p>
            <a:pPr>
              <a:buFont typeface="Arial" pitchFamily="34" charset="0"/>
              <a:buNone/>
            </a:pPr>
            <a:endParaRPr lang="en-GB" sz="2000" smtClean="0"/>
          </a:p>
          <a:p>
            <a:r>
              <a:rPr lang="en-GB" sz="2000" smtClean="0"/>
              <a:t>Tuning of the solvers for best performance</a:t>
            </a:r>
          </a:p>
          <a:p>
            <a:endParaRPr lang="en-GB" sz="2000" smtClean="0"/>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26628" name="Rectangle 31"/>
          <p:cNvSpPr>
            <a:spLocks noGrp="1" noChangeArrowheads="1"/>
          </p:cNvSpPr>
          <p:nvPr>
            <p:ph type="body" sz="half" idx="2"/>
          </p:nvPr>
        </p:nvSpPr>
        <p:spPr>
          <a:xfrm>
            <a:off x="4724400" y="1143000"/>
            <a:ext cx="4191000" cy="4540250"/>
          </a:xfrm>
          <a:noFill/>
        </p:spPr>
        <p:txBody>
          <a:bodyPr/>
          <a:lstStyle/>
          <a:p>
            <a:pPr>
              <a:buFont typeface="Arial" pitchFamily="34" charset="0"/>
              <a:buNone/>
            </a:pPr>
            <a:r>
              <a:rPr lang="en-GB" sz="2000" b="1" smtClean="0"/>
              <a:t>Solution</a:t>
            </a:r>
          </a:p>
          <a:p>
            <a:r>
              <a:rPr lang="en-GB" sz="2000" smtClean="0">
                <a:solidFill>
                  <a:schemeClr val="tx2"/>
                </a:solidFill>
              </a:rPr>
              <a:t>Xpress-Solvers offer a wide range of solvers</a:t>
            </a:r>
          </a:p>
          <a:p>
            <a:endParaRPr lang="en-GB" sz="2000" smtClean="0"/>
          </a:p>
          <a:p>
            <a:r>
              <a:rPr lang="en-GB" sz="2000" smtClean="0"/>
              <a:t>All solvers contained in Xpress are best in class with fast heuristics and high performance parallel computing</a:t>
            </a:r>
          </a:p>
          <a:p>
            <a:endParaRPr lang="en-GB" sz="2000" smtClean="0"/>
          </a:p>
          <a:p>
            <a:r>
              <a:rPr lang="en-GB" sz="2000" smtClean="0"/>
              <a:t>Automatic Xpress-Tuner, FICO recommendations and support from development team</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66713" y="1271588"/>
            <a:ext cx="2303462" cy="3178175"/>
            <a:chOff x="253" y="767"/>
            <a:chExt cx="1451" cy="2002"/>
          </a:xfrm>
        </p:grpSpPr>
        <p:sp>
          <p:nvSpPr>
            <p:cNvPr id="4706307" name="Oval 3"/>
            <p:cNvSpPr>
              <a:spLocks noChangeArrowheads="1"/>
            </p:cNvSpPr>
            <p:nvPr/>
          </p:nvSpPr>
          <p:spPr bwMode="auto">
            <a:xfrm>
              <a:off x="259" y="767"/>
              <a:ext cx="240" cy="240"/>
            </a:xfrm>
            <a:prstGeom prst="ellipse">
              <a:avLst/>
            </a:prstGeom>
            <a:gradFill rotWithShape="1">
              <a:gsLst>
                <a:gs pos="0">
                  <a:schemeClr val="accent1"/>
                </a:gs>
                <a:gs pos="100000">
                  <a:schemeClr val="accent1">
                    <a:gamma/>
                    <a:shade val="46275"/>
                    <a:invGamma/>
                  </a:schemeClr>
                </a:gs>
              </a:gsLst>
              <a:path path="rect">
                <a:fillToRect r="100000" b="100000"/>
              </a:path>
            </a:gradFill>
            <a:ln w="9525" algn="ctr">
              <a:noFill/>
              <a:round/>
              <a:headEnd/>
              <a:tailEnd/>
            </a:ln>
            <a:effectLst/>
          </p:spPr>
          <p:txBody>
            <a:bodyPr wrap="none" anchor="ctr"/>
            <a:lstStyle/>
            <a:p>
              <a:endParaRPr lang="en-US"/>
            </a:p>
          </p:txBody>
        </p:sp>
        <p:sp>
          <p:nvSpPr>
            <p:cNvPr id="4706308" name="Oval 4"/>
            <p:cNvSpPr>
              <a:spLocks noChangeArrowheads="1"/>
            </p:cNvSpPr>
            <p:nvPr/>
          </p:nvSpPr>
          <p:spPr bwMode="auto">
            <a:xfrm>
              <a:off x="253" y="2036"/>
              <a:ext cx="240" cy="240"/>
            </a:xfrm>
            <a:prstGeom prst="ellipse">
              <a:avLst/>
            </a:prstGeom>
            <a:gradFill rotWithShape="1">
              <a:gsLst>
                <a:gs pos="0">
                  <a:schemeClr val="tx2"/>
                </a:gs>
                <a:gs pos="100000">
                  <a:schemeClr val="tx2">
                    <a:gamma/>
                    <a:shade val="46275"/>
                    <a:invGamma/>
                  </a:schemeClr>
                </a:gs>
              </a:gsLst>
              <a:path path="rect">
                <a:fillToRect r="100000" b="100000"/>
              </a:path>
            </a:gradFill>
            <a:ln w="9525" algn="ctr">
              <a:noFill/>
              <a:round/>
              <a:headEnd/>
              <a:tailEnd/>
            </a:ln>
            <a:effectLst/>
          </p:spPr>
          <p:txBody>
            <a:bodyPr wrap="none" anchor="ctr"/>
            <a:lstStyle/>
            <a:p>
              <a:endParaRPr lang="en-US"/>
            </a:p>
          </p:txBody>
        </p:sp>
        <p:sp>
          <p:nvSpPr>
            <p:cNvPr id="4706309" name="Oval 5"/>
            <p:cNvSpPr>
              <a:spLocks noChangeArrowheads="1"/>
            </p:cNvSpPr>
            <p:nvPr/>
          </p:nvSpPr>
          <p:spPr bwMode="auto">
            <a:xfrm>
              <a:off x="253" y="1613"/>
              <a:ext cx="240" cy="240"/>
            </a:xfrm>
            <a:prstGeom prst="ellipse">
              <a:avLst/>
            </a:prstGeom>
            <a:gradFill rotWithShape="1">
              <a:gsLst>
                <a:gs pos="0">
                  <a:schemeClr val="hlink"/>
                </a:gs>
                <a:gs pos="100000">
                  <a:schemeClr val="hlink">
                    <a:gamma/>
                    <a:shade val="66275"/>
                    <a:invGamma/>
                  </a:schemeClr>
                </a:gs>
              </a:gsLst>
              <a:path path="rect">
                <a:fillToRect r="100000" b="100000"/>
              </a:path>
            </a:gradFill>
            <a:ln w="9525" algn="ctr">
              <a:noFill/>
              <a:round/>
              <a:headEnd/>
              <a:tailEnd/>
            </a:ln>
            <a:effectLst/>
          </p:spPr>
          <p:txBody>
            <a:bodyPr wrap="none" anchor="ctr"/>
            <a:lstStyle/>
            <a:p>
              <a:endParaRPr lang="en-US"/>
            </a:p>
          </p:txBody>
        </p:sp>
        <p:sp>
          <p:nvSpPr>
            <p:cNvPr id="4706310" name="Oval 6"/>
            <p:cNvSpPr>
              <a:spLocks noChangeArrowheads="1"/>
            </p:cNvSpPr>
            <p:nvPr/>
          </p:nvSpPr>
          <p:spPr bwMode="auto">
            <a:xfrm>
              <a:off x="253" y="1190"/>
              <a:ext cx="240" cy="240"/>
            </a:xfrm>
            <a:prstGeom prst="ellipse">
              <a:avLst/>
            </a:prstGeom>
            <a:gradFill rotWithShape="1">
              <a:gsLst>
                <a:gs pos="0">
                  <a:schemeClr val="folHlink"/>
                </a:gs>
                <a:gs pos="100000">
                  <a:schemeClr val="folHlink">
                    <a:gamma/>
                    <a:shade val="46275"/>
                    <a:invGamma/>
                  </a:schemeClr>
                </a:gs>
              </a:gsLst>
              <a:path path="rect">
                <a:fillToRect r="100000" b="100000"/>
              </a:path>
            </a:gradFill>
            <a:ln w="9525" algn="ctr">
              <a:noFill/>
              <a:round/>
              <a:headEnd/>
              <a:tailEnd/>
            </a:ln>
            <a:effectLst/>
          </p:spPr>
          <p:txBody>
            <a:bodyPr wrap="none" anchor="ctr"/>
            <a:lstStyle/>
            <a:p>
              <a:endParaRPr lang="en-US"/>
            </a:p>
          </p:txBody>
        </p:sp>
        <p:sp>
          <p:nvSpPr>
            <p:cNvPr id="4706311" name="Text Box 7"/>
            <p:cNvSpPr txBox="1">
              <a:spLocks noChangeArrowheads="1"/>
            </p:cNvSpPr>
            <p:nvPr/>
          </p:nvSpPr>
          <p:spPr bwMode="auto">
            <a:xfrm>
              <a:off x="541" y="1964"/>
              <a:ext cx="1123" cy="366"/>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600"/>
                <a:t>Vertical applications</a:t>
              </a:r>
            </a:p>
          </p:txBody>
        </p:sp>
        <p:sp>
          <p:nvSpPr>
            <p:cNvPr id="4706312" name="Text Box 8"/>
            <p:cNvSpPr txBox="1">
              <a:spLocks noChangeArrowheads="1"/>
            </p:cNvSpPr>
            <p:nvPr/>
          </p:nvSpPr>
          <p:spPr bwMode="auto">
            <a:xfrm>
              <a:off x="542" y="775"/>
              <a:ext cx="782" cy="212"/>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600"/>
                <a:t>Solvers</a:t>
              </a:r>
            </a:p>
          </p:txBody>
        </p:sp>
        <p:sp>
          <p:nvSpPr>
            <p:cNvPr id="4706313" name="Oval 9"/>
            <p:cNvSpPr>
              <a:spLocks noChangeArrowheads="1"/>
            </p:cNvSpPr>
            <p:nvPr/>
          </p:nvSpPr>
          <p:spPr bwMode="auto">
            <a:xfrm>
              <a:off x="253" y="2459"/>
              <a:ext cx="240" cy="240"/>
            </a:xfrm>
            <a:prstGeom prst="ellipse">
              <a:avLst/>
            </a:prstGeom>
            <a:gradFill rotWithShape="1">
              <a:gsLst>
                <a:gs pos="0">
                  <a:srgbClr val="FEE47E"/>
                </a:gs>
                <a:gs pos="100000">
                  <a:srgbClr val="FFA317"/>
                </a:gs>
              </a:gsLst>
              <a:path path="rect">
                <a:fillToRect r="100000" b="100000"/>
              </a:path>
            </a:gradFill>
            <a:ln w="9525" algn="ctr">
              <a:noFill/>
              <a:round/>
              <a:headEnd/>
              <a:tailEnd/>
            </a:ln>
            <a:effectLst/>
          </p:spPr>
          <p:txBody>
            <a:bodyPr wrap="none" anchor="ctr"/>
            <a:lstStyle/>
            <a:p>
              <a:endParaRPr lang="en-US"/>
            </a:p>
          </p:txBody>
        </p:sp>
        <p:sp>
          <p:nvSpPr>
            <p:cNvPr id="4706314" name="Text Box 10"/>
            <p:cNvSpPr txBox="1">
              <a:spLocks noChangeArrowheads="1"/>
            </p:cNvSpPr>
            <p:nvPr/>
          </p:nvSpPr>
          <p:spPr bwMode="auto">
            <a:xfrm>
              <a:off x="541" y="2403"/>
              <a:ext cx="925" cy="366"/>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600"/>
                <a:t>Modeling platform</a:t>
              </a:r>
            </a:p>
          </p:txBody>
        </p:sp>
        <p:sp>
          <p:nvSpPr>
            <p:cNvPr id="4706315" name="Text Box 11"/>
            <p:cNvSpPr txBox="1">
              <a:spLocks noChangeArrowheads="1"/>
            </p:cNvSpPr>
            <p:nvPr/>
          </p:nvSpPr>
          <p:spPr bwMode="auto">
            <a:xfrm>
              <a:off x="541" y="1201"/>
              <a:ext cx="940" cy="212"/>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600"/>
                <a:t>GUI / studio</a:t>
              </a:r>
            </a:p>
          </p:txBody>
        </p:sp>
        <p:sp>
          <p:nvSpPr>
            <p:cNvPr id="4706316" name="Text Box 12"/>
            <p:cNvSpPr txBox="1">
              <a:spLocks noChangeArrowheads="1"/>
            </p:cNvSpPr>
            <p:nvPr/>
          </p:nvSpPr>
          <p:spPr bwMode="auto">
            <a:xfrm>
              <a:off x="541" y="1621"/>
              <a:ext cx="1163" cy="212"/>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600"/>
                <a:t>Extensions / NI</a:t>
              </a:r>
            </a:p>
          </p:txBody>
        </p:sp>
      </p:grpSp>
      <p:sp>
        <p:nvSpPr>
          <p:cNvPr id="4706317" name="Oval 13"/>
          <p:cNvSpPr>
            <a:spLocks noChangeArrowheads="1"/>
          </p:cNvSpPr>
          <p:nvPr/>
        </p:nvSpPr>
        <p:spPr bwMode="auto">
          <a:xfrm>
            <a:off x="4413250" y="3506788"/>
            <a:ext cx="1590675" cy="1520825"/>
          </a:xfrm>
          <a:prstGeom prst="ellipse">
            <a:avLst/>
          </a:prstGeom>
          <a:gradFill rotWithShape="1">
            <a:gsLst>
              <a:gs pos="0">
                <a:srgbClr val="FEE47E"/>
              </a:gs>
              <a:gs pos="100000">
                <a:srgbClr val="FFA317"/>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t>Mosel</a:t>
            </a:r>
          </a:p>
          <a:p>
            <a:pPr marL="228600" indent="-228600" algn="ctr">
              <a:lnSpc>
                <a:spcPct val="100000"/>
              </a:lnSpc>
              <a:spcBef>
                <a:spcPct val="0"/>
              </a:spcBef>
              <a:buClr>
                <a:schemeClr val="tx2"/>
              </a:buClr>
              <a:buSzPct val="75000"/>
              <a:buFont typeface="Wingdings" pitchFamily="2" charset="2"/>
              <a:buNone/>
            </a:pPr>
            <a:r>
              <a:rPr lang="en-US" sz="2000"/>
              <a:t>IVE</a:t>
            </a:r>
          </a:p>
        </p:txBody>
      </p:sp>
      <p:sp>
        <p:nvSpPr>
          <p:cNvPr id="4706318" name="Oval 14"/>
          <p:cNvSpPr>
            <a:spLocks noChangeArrowheads="1"/>
          </p:cNvSpPr>
          <p:nvPr/>
        </p:nvSpPr>
        <p:spPr bwMode="auto">
          <a:xfrm>
            <a:off x="5434013" y="2478088"/>
            <a:ext cx="1312862" cy="131286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solidFill>
                  <a:schemeClr val="bg1"/>
                </a:solidFill>
              </a:rPr>
              <a:t>LP</a:t>
            </a:r>
          </a:p>
        </p:txBody>
      </p:sp>
      <p:sp>
        <p:nvSpPr>
          <p:cNvPr id="4706319" name="Text Box 15"/>
          <p:cNvSpPr txBox="1">
            <a:spLocks noChangeArrowheads="1"/>
          </p:cNvSpPr>
          <p:nvPr/>
        </p:nvSpPr>
        <p:spPr bwMode="auto">
          <a:xfrm>
            <a:off x="5502275" y="1855788"/>
            <a:ext cx="1038225" cy="396875"/>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2000"/>
              <a:t>LP</a:t>
            </a:r>
          </a:p>
        </p:txBody>
      </p:sp>
      <p:sp>
        <p:nvSpPr>
          <p:cNvPr id="4706320" name="Text Box 16"/>
          <p:cNvSpPr txBox="1">
            <a:spLocks noChangeArrowheads="1"/>
          </p:cNvSpPr>
          <p:nvPr/>
        </p:nvSpPr>
        <p:spPr bwMode="auto">
          <a:xfrm>
            <a:off x="6884988" y="2754313"/>
            <a:ext cx="1038225" cy="396875"/>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2000"/>
              <a:t>MIP</a:t>
            </a:r>
          </a:p>
        </p:txBody>
      </p:sp>
      <p:sp>
        <p:nvSpPr>
          <p:cNvPr id="4706321" name="Oval 17"/>
          <p:cNvSpPr>
            <a:spLocks noChangeArrowheads="1"/>
          </p:cNvSpPr>
          <p:nvPr/>
        </p:nvSpPr>
        <p:spPr bwMode="auto">
          <a:xfrm>
            <a:off x="5434013" y="1595438"/>
            <a:ext cx="898525" cy="900112"/>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solidFill>
                  <a:schemeClr val="bg1"/>
                </a:solidFill>
              </a:rPr>
              <a:t>SLP</a:t>
            </a:r>
          </a:p>
        </p:txBody>
      </p:sp>
      <p:sp>
        <p:nvSpPr>
          <p:cNvPr id="4706322" name="Oval 18"/>
          <p:cNvSpPr>
            <a:spLocks noChangeArrowheads="1"/>
          </p:cNvSpPr>
          <p:nvPr/>
        </p:nvSpPr>
        <p:spPr bwMode="auto">
          <a:xfrm>
            <a:off x="3740150" y="4518025"/>
            <a:ext cx="898525" cy="898525"/>
          </a:xfrm>
          <a:prstGeom prst="ellipse">
            <a:avLst/>
          </a:prstGeom>
          <a:gradFill rotWithShape="1">
            <a:gsLst>
              <a:gs pos="0">
                <a:schemeClr val="hlink"/>
              </a:gs>
              <a:gs pos="100000">
                <a:schemeClr val="hlink">
                  <a:gamma/>
                  <a:shade val="66275"/>
                  <a:invGamma/>
                </a:schemeClr>
              </a:gs>
            </a:gsLst>
            <a:path path="rect">
              <a:fillToRect r="100000" b="100000"/>
            </a:path>
          </a:gradFill>
          <a:ln w="9525">
            <a:noFill/>
            <a:round/>
            <a:headEnd/>
            <a:tailEnd/>
          </a:ln>
          <a:effectLst/>
        </p:spPr>
        <p:txBody>
          <a:bodyPr wrap="none" anchor="ctr"/>
          <a:lstStyle/>
          <a:p>
            <a:pPr algn="ctr" eaLnBrk="1" hangingPunct="1">
              <a:lnSpc>
                <a:spcPct val="100000"/>
              </a:lnSpc>
              <a:spcBef>
                <a:spcPct val="0"/>
              </a:spcBef>
              <a:buClrTx/>
              <a:buFontTx/>
              <a:buNone/>
            </a:pPr>
            <a:endParaRPr lang="en-GB" sz="2000">
              <a:solidFill>
                <a:schemeClr val="bg1"/>
              </a:solidFill>
            </a:endParaRPr>
          </a:p>
        </p:txBody>
      </p:sp>
      <p:sp>
        <p:nvSpPr>
          <p:cNvPr id="4706323" name="Oval 19"/>
          <p:cNvSpPr>
            <a:spLocks noChangeArrowheads="1"/>
          </p:cNvSpPr>
          <p:nvPr/>
        </p:nvSpPr>
        <p:spPr bwMode="auto">
          <a:xfrm>
            <a:off x="4603750" y="5019675"/>
            <a:ext cx="898525" cy="898525"/>
          </a:xfrm>
          <a:prstGeom prst="ellipse">
            <a:avLst/>
          </a:prstGeom>
          <a:gradFill rotWithShape="1">
            <a:gsLst>
              <a:gs pos="0">
                <a:schemeClr val="folHlink"/>
              </a:gs>
              <a:gs pos="100000">
                <a:schemeClr val="folHlink">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t>XAD</a:t>
            </a:r>
          </a:p>
        </p:txBody>
      </p:sp>
      <p:sp>
        <p:nvSpPr>
          <p:cNvPr id="4706324" name="Oval 20"/>
          <p:cNvSpPr>
            <a:spLocks noChangeArrowheads="1"/>
          </p:cNvSpPr>
          <p:nvPr/>
        </p:nvSpPr>
        <p:spPr bwMode="auto">
          <a:xfrm>
            <a:off x="4546600" y="5832475"/>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25" name="Oval 21"/>
          <p:cNvSpPr>
            <a:spLocks noChangeArrowheads="1"/>
          </p:cNvSpPr>
          <p:nvPr/>
        </p:nvSpPr>
        <p:spPr bwMode="auto">
          <a:xfrm>
            <a:off x="4924425" y="5919788"/>
            <a:ext cx="346075" cy="344487"/>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26" name="Oval 22"/>
          <p:cNvSpPr>
            <a:spLocks noChangeArrowheads="1"/>
          </p:cNvSpPr>
          <p:nvPr/>
        </p:nvSpPr>
        <p:spPr bwMode="auto">
          <a:xfrm>
            <a:off x="5616575" y="1257300"/>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27" name="Oval 23"/>
          <p:cNvSpPr>
            <a:spLocks noChangeArrowheads="1"/>
          </p:cNvSpPr>
          <p:nvPr/>
        </p:nvSpPr>
        <p:spPr bwMode="auto">
          <a:xfrm>
            <a:off x="5486400" y="5426075"/>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28" name="Oval 24"/>
          <p:cNvSpPr>
            <a:spLocks noChangeArrowheads="1"/>
          </p:cNvSpPr>
          <p:nvPr/>
        </p:nvSpPr>
        <p:spPr bwMode="auto">
          <a:xfrm>
            <a:off x="5287963" y="5765800"/>
            <a:ext cx="346075" cy="344488"/>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29" name="Oval 25"/>
          <p:cNvSpPr>
            <a:spLocks noChangeArrowheads="1"/>
          </p:cNvSpPr>
          <p:nvPr/>
        </p:nvSpPr>
        <p:spPr bwMode="auto">
          <a:xfrm>
            <a:off x="7231063" y="1993900"/>
            <a:ext cx="622300" cy="622300"/>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0" name="Oval 26"/>
          <p:cNvSpPr>
            <a:spLocks noChangeArrowheads="1"/>
          </p:cNvSpPr>
          <p:nvPr/>
        </p:nvSpPr>
        <p:spPr bwMode="auto">
          <a:xfrm>
            <a:off x="6746875" y="2590800"/>
            <a:ext cx="898525" cy="900113"/>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solidFill>
                  <a:schemeClr val="bg1"/>
                </a:solidFill>
              </a:rPr>
              <a:t>QP</a:t>
            </a:r>
          </a:p>
        </p:txBody>
      </p:sp>
      <p:sp>
        <p:nvSpPr>
          <p:cNvPr id="4706331" name="Oval 27"/>
          <p:cNvSpPr>
            <a:spLocks noChangeArrowheads="1"/>
          </p:cNvSpPr>
          <p:nvPr/>
        </p:nvSpPr>
        <p:spPr bwMode="auto">
          <a:xfrm>
            <a:off x="6332538" y="1785938"/>
            <a:ext cx="898525" cy="898525"/>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None/>
            </a:pPr>
            <a:r>
              <a:rPr lang="en-US" sz="2000">
                <a:solidFill>
                  <a:schemeClr val="bg1"/>
                </a:solidFill>
              </a:rPr>
              <a:t>MIP</a:t>
            </a:r>
          </a:p>
        </p:txBody>
      </p:sp>
      <p:sp>
        <p:nvSpPr>
          <p:cNvPr id="4706332" name="Text Box 28"/>
          <p:cNvSpPr txBox="1">
            <a:spLocks noChangeArrowheads="1"/>
          </p:cNvSpPr>
          <p:nvPr/>
        </p:nvSpPr>
        <p:spPr bwMode="auto">
          <a:xfrm>
            <a:off x="7170738" y="2117725"/>
            <a:ext cx="1036637" cy="366713"/>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800">
                <a:solidFill>
                  <a:schemeClr val="bg1"/>
                </a:solidFill>
              </a:rPr>
              <a:t>MIQP</a:t>
            </a:r>
          </a:p>
        </p:txBody>
      </p:sp>
      <p:sp>
        <p:nvSpPr>
          <p:cNvPr id="4706333" name="Oval 29"/>
          <p:cNvSpPr>
            <a:spLocks noChangeArrowheads="1"/>
          </p:cNvSpPr>
          <p:nvPr/>
        </p:nvSpPr>
        <p:spPr bwMode="auto">
          <a:xfrm>
            <a:off x="6169025" y="1319213"/>
            <a:ext cx="554038" cy="554037"/>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4" name="Text Box 30"/>
          <p:cNvSpPr txBox="1">
            <a:spLocks noChangeArrowheads="1"/>
          </p:cNvSpPr>
          <p:nvPr/>
        </p:nvSpPr>
        <p:spPr bwMode="auto">
          <a:xfrm>
            <a:off x="6088063" y="1438275"/>
            <a:ext cx="1036637" cy="304800"/>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400">
                <a:solidFill>
                  <a:schemeClr val="bg1"/>
                </a:solidFill>
              </a:rPr>
              <a:t>MISLP</a:t>
            </a:r>
          </a:p>
        </p:txBody>
      </p:sp>
      <p:sp>
        <p:nvSpPr>
          <p:cNvPr id="4706335" name="Oval 31"/>
          <p:cNvSpPr>
            <a:spLocks noChangeArrowheads="1"/>
          </p:cNvSpPr>
          <p:nvPr/>
        </p:nvSpPr>
        <p:spPr bwMode="auto">
          <a:xfrm>
            <a:off x="6486525" y="4522788"/>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6" name="Oval 32"/>
          <p:cNvSpPr>
            <a:spLocks noChangeArrowheads="1"/>
          </p:cNvSpPr>
          <p:nvPr/>
        </p:nvSpPr>
        <p:spPr bwMode="auto">
          <a:xfrm>
            <a:off x="5554663" y="4881563"/>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7" name="Oval 33"/>
          <p:cNvSpPr>
            <a:spLocks noChangeArrowheads="1"/>
          </p:cNvSpPr>
          <p:nvPr/>
        </p:nvSpPr>
        <p:spPr bwMode="auto">
          <a:xfrm>
            <a:off x="5848350" y="4621213"/>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8" name="Oval 34"/>
          <p:cNvSpPr>
            <a:spLocks noChangeArrowheads="1"/>
          </p:cNvSpPr>
          <p:nvPr/>
        </p:nvSpPr>
        <p:spPr bwMode="auto">
          <a:xfrm>
            <a:off x="6824663" y="1474788"/>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39" name="Oval 35"/>
          <p:cNvSpPr>
            <a:spLocks noChangeArrowheads="1"/>
          </p:cNvSpPr>
          <p:nvPr/>
        </p:nvSpPr>
        <p:spPr bwMode="auto">
          <a:xfrm>
            <a:off x="7124700" y="1712913"/>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40" name="Oval 36"/>
          <p:cNvSpPr>
            <a:spLocks noChangeArrowheads="1"/>
          </p:cNvSpPr>
          <p:nvPr/>
        </p:nvSpPr>
        <p:spPr bwMode="auto">
          <a:xfrm>
            <a:off x="6611938" y="3422650"/>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41" name="Oval 37"/>
          <p:cNvSpPr>
            <a:spLocks noChangeArrowheads="1"/>
          </p:cNvSpPr>
          <p:nvPr/>
        </p:nvSpPr>
        <p:spPr bwMode="auto">
          <a:xfrm>
            <a:off x="5202238" y="1517650"/>
            <a:ext cx="344487"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42" name="Oval 38"/>
          <p:cNvSpPr>
            <a:spLocks noChangeArrowheads="1"/>
          </p:cNvSpPr>
          <p:nvPr/>
        </p:nvSpPr>
        <p:spPr bwMode="auto">
          <a:xfrm>
            <a:off x="7577138" y="3168650"/>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43" name="Oval 39"/>
          <p:cNvSpPr>
            <a:spLocks noChangeArrowheads="1"/>
          </p:cNvSpPr>
          <p:nvPr/>
        </p:nvSpPr>
        <p:spPr bwMode="auto">
          <a:xfrm>
            <a:off x="6002338" y="3740150"/>
            <a:ext cx="830262" cy="828675"/>
          </a:xfrm>
          <a:prstGeom prst="ellipse">
            <a:avLst/>
          </a:prstGeom>
          <a:gradFill rotWithShape="1">
            <a:gsLst>
              <a:gs pos="0">
                <a:schemeClr val="accent1"/>
              </a:gs>
              <a:gs pos="100000">
                <a:schemeClr val="accent1">
                  <a:gamma/>
                  <a:shade val="46275"/>
                  <a:invGamma/>
                </a:schemeClr>
              </a:gs>
            </a:gsLst>
            <a:path path="rect">
              <a:fillToRect r="100000" b="100000"/>
            </a:path>
          </a:gradFill>
          <a:ln w="9525">
            <a:noFill/>
            <a:round/>
            <a:headEnd/>
            <a:tailEnd/>
          </a:ln>
          <a:effectLst/>
        </p:spPr>
        <p:txBody>
          <a:bodyPr wrap="none" anchor="ctr"/>
          <a:lstStyle/>
          <a:p>
            <a:pPr marL="228600" indent="-228600" algn="ctr">
              <a:lnSpc>
                <a:spcPct val="100000"/>
              </a:lnSpc>
              <a:spcBef>
                <a:spcPct val="0"/>
              </a:spcBef>
              <a:buClr>
                <a:schemeClr val="tx2"/>
              </a:buClr>
              <a:buSzPct val="75000"/>
              <a:buFont typeface="Wingdings" pitchFamily="2" charset="2"/>
              <a:buChar char="l"/>
            </a:pPr>
            <a:endParaRPr lang="en-GB" sz="1400">
              <a:solidFill>
                <a:schemeClr val="bg1"/>
              </a:solidFill>
            </a:endParaRPr>
          </a:p>
        </p:txBody>
      </p:sp>
      <p:sp>
        <p:nvSpPr>
          <p:cNvPr id="4706344" name="Text Box 40"/>
          <p:cNvSpPr txBox="1">
            <a:spLocks noChangeArrowheads="1"/>
          </p:cNvSpPr>
          <p:nvPr/>
        </p:nvSpPr>
        <p:spPr bwMode="auto">
          <a:xfrm>
            <a:off x="5948363" y="4019550"/>
            <a:ext cx="1003300" cy="304800"/>
          </a:xfrm>
          <a:prstGeom prst="rect">
            <a:avLst/>
          </a:prstGeom>
          <a:noFill/>
          <a:ln w="9525">
            <a:noFill/>
            <a:miter lim="800000"/>
            <a:headEnd/>
            <a:tailEnd/>
          </a:ln>
          <a:effectLst/>
        </p:spPr>
        <p:txBody>
          <a:bodyPr>
            <a:spAutoFit/>
          </a:bodyPr>
          <a:lstStyle/>
          <a:p>
            <a:pPr eaLnBrk="1" hangingPunct="1">
              <a:lnSpc>
                <a:spcPct val="100000"/>
              </a:lnSpc>
              <a:buClrTx/>
              <a:buFontTx/>
              <a:buNone/>
            </a:pPr>
            <a:r>
              <a:rPr lang="en-US" sz="1400">
                <a:solidFill>
                  <a:schemeClr val="bg1"/>
                </a:solidFill>
              </a:rPr>
              <a:t>Heuristics</a:t>
            </a:r>
          </a:p>
        </p:txBody>
      </p:sp>
      <p:sp>
        <p:nvSpPr>
          <p:cNvPr id="4706350" name="Oval 46"/>
          <p:cNvSpPr>
            <a:spLocks noChangeArrowheads="1"/>
          </p:cNvSpPr>
          <p:nvPr/>
        </p:nvSpPr>
        <p:spPr bwMode="auto">
          <a:xfrm>
            <a:off x="5238750" y="2495550"/>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51" name="Text Box 47"/>
          <p:cNvSpPr txBox="1">
            <a:spLocks noChangeArrowheads="1"/>
          </p:cNvSpPr>
          <p:nvPr/>
        </p:nvSpPr>
        <p:spPr bwMode="auto">
          <a:xfrm>
            <a:off x="2301875" y="5303838"/>
            <a:ext cx="1438275" cy="304800"/>
          </a:xfrm>
          <a:prstGeom prst="rect">
            <a:avLst/>
          </a:prstGeom>
          <a:noFill/>
          <a:ln w="9525" algn="ctr">
            <a:noFill/>
            <a:miter lim="800000"/>
            <a:headEnd/>
            <a:tailEnd/>
          </a:ln>
          <a:effectLst/>
        </p:spPr>
        <p:txBody>
          <a:bodyPr>
            <a:spAutoFit/>
          </a:bodyPr>
          <a:lstStyle/>
          <a:p>
            <a:pPr eaLnBrk="1" hangingPunct="1">
              <a:lnSpc>
                <a:spcPct val="100000"/>
              </a:lnSpc>
              <a:buClrTx/>
              <a:buFontTx/>
              <a:buNone/>
            </a:pPr>
            <a:r>
              <a:rPr lang="en-US" sz="1400"/>
              <a:t>User Extension</a:t>
            </a:r>
          </a:p>
        </p:txBody>
      </p:sp>
      <p:sp>
        <p:nvSpPr>
          <p:cNvPr id="4706352" name="Line 48"/>
          <p:cNvSpPr>
            <a:spLocks noChangeShapeType="1"/>
          </p:cNvSpPr>
          <p:nvPr/>
        </p:nvSpPr>
        <p:spPr bwMode="gray">
          <a:xfrm flipV="1">
            <a:off x="3683000" y="5086350"/>
            <a:ext cx="276225" cy="314325"/>
          </a:xfrm>
          <a:prstGeom prst="line">
            <a:avLst/>
          </a:prstGeom>
          <a:noFill/>
          <a:ln w="9525">
            <a:solidFill>
              <a:schemeClr val="tx1"/>
            </a:solidFill>
            <a:round/>
            <a:headEnd/>
            <a:tailEnd type="triangle" w="med" len="med"/>
          </a:ln>
          <a:effectLst/>
        </p:spPr>
        <p:txBody>
          <a:bodyPr lIns="45720" rIns="45720" anchor="ctr"/>
          <a:lstStyle/>
          <a:p>
            <a:endParaRPr lang="en-US"/>
          </a:p>
        </p:txBody>
      </p:sp>
      <p:sp>
        <p:nvSpPr>
          <p:cNvPr id="4706353" name="Oval 49"/>
          <p:cNvSpPr>
            <a:spLocks noChangeArrowheads="1"/>
          </p:cNvSpPr>
          <p:nvPr/>
        </p:nvSpPr>
        <p:spPr bwMode="auto">
          <a:xfrm>
            <a:off x="3552825" y="3516313"/>
            <a:ext cx="898525" cy="898525"/>
          </a:xfrm>
          <a:prstGeom prst="ellipse">
            <a:avLst/>
          </a:prstGeom>
          <a:gradFill rotWithShape="1">
            <a:gsLst>
              <a:gs pos="0">
                <a:schemeClr val="hlink"/>
              </a:gs>
              <a:gs pos="100000">
                <a:schemeClr val="hlink">
                  <a:gamma/>
                  <a:shade val="66275"/>
                  <a:invGamma/>
                </a:schemeClr>
              </a:gs>
            </a:gsLst>
            <a:path path="rect">
              <a:fillToRect r="100000" b="100000"/>
            </a:path>
          </a:gradFill>
          <a:ln w="9525" algn="ctr">
            <a:noFill/>
            <a:round/>
            <a:headEnd/>
            <a:tailEnd/>
          </a:ln>
          <a:effectLst/>
        </p:spPr>
        <p:txBody>
          <a:bodyPr wrap="none" anchor="ctr"/>
          <a:lstStyle/>
          <a:p>
            <a:pPr algn="ctr" eaLnBrk="1" hangingPunct="1">
              <a:lnSpc>
                <a:spcPct val="100000"/>
              </a:lnSpc>
              <a:spcBef>
                <a:spcPct val="0"/>
              </a:spcBef>
              <a:buClrTx/>
              <a:buFontTx/>
              <a:buNone/>
            </a:pPr>
            <a:r>
              <a:rPr lang="en-US" sz="2000">
                <a:solidFill>
                  <a:schemeClr val="bg1"/>
                </a:solidFill>
              </a:rPr>
              <a:t>Kalis</a:t>
            </a:r>
          </a:p>
        </p:txBody>
      </p:sp>
      <p:sp>
        <p:nvSpPr>
          <p:cNvPr id="4706354" name="Oval 50"/>
          <p:cNvSpPr>
            <a:spLocks noChangeArrowheads="1"/>
          </p:cNvSpPr>
          <p:nvPr/>
        </p:nvSpPr>
        <p:spPr bwMode="auto">
          <a:xfrm>
            <a:off x="3336925" y="3479800"/>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55" name="Oval 51"/>
          <p:cNvSpPr>
            <a:spLocks noChangeArrowheads="1"/>
          </p:cNvSpPr>
          <p:nvPr/>
        </p:nvSpPr>
        <p:spPr bwMode="auto">
          <a:xfrm>
            <a:off x="3263900" y="3978275"/>
            <a:ext cx="346075" cy="346075"/>
          </a:xfrm>
          <a:prstGeom prst="ellipse">
            <a:avLst/>
          </a:prstGeom>
          <a:gradFill rotWithShape="1">
            <a:gsLst>
              <a:gs pos="0">
                <a:schemeClr val="tx2"/>
              </a:gs>
              <a:gs pos="100000">
                <a:schemeClr val="tx2">
                  <a:gamma/>
                  <a:shade val="46275"/>
                  <a:invGamma/>
                </a:schemeClr>
              </a:gs>
            </a:gsLst>
            <a:path path="rect">
              <a:fillToRect r="100000" b="100000"/>
            </a:path>
          </a:gradFill>
          <a:ln w="9525">
            <a:noFill/>
            <a:round/>
            <a:headEnd/>
            <a:tailEnd/>
          </a:ln>
          <a:effectLst/>
        </p:spPr>
        <p:txBody>
          <a:bodyPr wrap="none" anchor="ctr"/>
          <a:lstStyle/>
          <a:p>
            <a:endParaRPr lang="en-US"/>
          </a:p>
        </p:txBody>
      </p:sp>
      <p:sp>
        <p:nvSpPr>
          <p:cNvPr id="4706356" name="Rectangle 52"/>
          <p:cNvSpPr>
            <a:spLocks noGrp="1" noChangeArrowheads="1"/>
          </p:cNvSpPr>
          <p:nvPr>
            <p:ph type="title"/>
          </p:nvPr>
        </p:nvSpPr>
        <p:spPr/>
        <p:txBody>
          <a:bodyPr/>
          <a:lstStyle/>
          <a:p>
            <a:r>
              <a:rPr lang="en-US"/>
              <a:t>FICO Xpress </a:t>
            </a:r>
            <a:br>
              <a:rPr lang="en-US"/>
            </a:br>
            <a:r>
              <a:rPr lang="en-US"/>
              <a:t>Offers Multiple Solvers</a:t>
            </a:r>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A Powerful Solver for Each Model Type</a:t>
            </a:r>
          </a:p>
        </p:txBody>
      </p:sp>
      <p:sp>
        <p:nvSpPr>
          <p:cNvPr id="27651" name="Content Placeholder 2"/>
          <p:cNvSpPr>
            <a:spLocks noGrp="1"/>
          </p:cNvSpPr>
          <p:nvPr>
            <p:ph sz="half" idx="1"/>
          </p:nvPr>
        </p:nvSpPr>
        <p:spPr/>
        <p:txBody>
          <a:bodyPr/>
          <a:lstStyle/>
          <a:p>
            <a:endParaRPr lang="en-US" smtClean="0"/>
          </a:p>
        </p:txBody>
      </p:sp>
      <p:sp>
        <p:nvSpPr>
          <p:cNvPr id="27652" name="Content Placeholder 3"/>
          <p:cNvSpPr>
            <a:spLocks noGrp="1"/>
          </p:cNvSpPr>
          <p:nvPr>
            <p:ph sz="half" idx="2"/>
          </p:nvPr>
        </p:nvSpPr>
        <p:spPr/>
        <p:txBody>
          <a:bodyPr/>
          <a:lstStyle/>
          <a:p>
            <a:endParaRPr lang="en-US" smtClean="0"/>
          </a:p>
        </p:txBody>
      </p:sp>
      <p:grpSp>
        <p:nvGrpSpPr>
          <p:cNvPr id="27653" name="Group 20"/>
          <p:cNvGrpSpPr>
            <a:grpSpLocks/>
          </p:cNvGrpSpPr>
          <p:nvPr/>
        </p:nvGrpSpPr>
        <p:grpSpPr bwMode="auto">
          <a:xfrm>
            <a:off x="914400" y="3429000"/>
            <a:ext cx="7315200" cy="914400"/>
            <a:chOff x="914400" y="2971800"/>
            <a:chExt cx="7315200" cy="914400"/>
          </a:xfrm>
        </p:grpSpPr>
        <p:sp>
          <p:nvSpPr>
            <p:cNvPr id="5" name="Rectangle 4"/>
            <p:cNvSpPr/>
            <p:nvPr/>
          </p:nvSpPr>
          <p:spPr bwMode="auto">
            <a:xfrm>
              <a:off x="914400" y="2971800"/>
              <a:ext cx="7315200" cy="914400"/>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anchor="ctr"/>
            <a:lstStyle/>
            <a:p>
              <a:pPr marL="233363" indent="-233363">
                <a:buFont typeface="Arial" charset="0"/>
                <a:buNone/>
                <a:defRPr/>
              </a:pPr>
              <a:r>
                <a:rPr lang="en-GB" sz="2400" dirty="0">
                  <a:solidFill>
                    <a:srgbClr val="002060"/>
                  </a:solidFill>
                  <a:latin typeface="+mj-lt"/>
                  <a:ea typeface="+mj-ea"/>
                  <a:cs typeface="+mj-cs"/>
                </a:rPr>
                <a:t>Solvers</a:t>
              </a:r>
              <a:endParaRPr lang="en-US" sz="2400" dirty="0">
                <a:solidFill>
                  <a:srgbClr val="002060"/>
                </a:solidFill>
                <a:latin typeface="+mj-lt"/>
                <a:ea typeface="+mj-ea"/>
                <a:cs typeface="+mj-cs"/>
              </a:endParaRPr>
            </a:p>
          </p:txBody>
        </p:sp>
        <p:sp>
          <p:nvSpPr>
            <p:cNvPr id="6" name="Rectangle 5"/>
            <p:cNvSpPr/>
            <p:nvPr/>
          </p:nvSpPr>
          <p:spPr bwMode="auto">
            <a:xfrm>
              <a:off x="2819400" y="3048000"/>
              <a:ext cx="762000" cy="3048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Char char="»"/>
                <a:defRPr/>
              </a:pPr>
              <a:endParaRPr lang="en-US" sz="1600">
                <a:latin typeface="Arial" charset="0"/>
                <a:cs typeface="Arial" charset="0"/>
              </a:endParaRPr>
            </a:p>
          </p:txBody>
        </p:sp>
        <p:sp>
          <p:nvSpPr>
            <p:cNvPr id="7" name="Rectangle 6"/>
            <p:cNvSpPr/>
            <p:nvPr/>
          </p:nvSpPr>
          <p:spPr bwMode="auto">
            <a:xfrm>
              <a:off x="28194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LP</a:t>
              </a:r>
              <a:endParaRPr lang="en-US" sz="1600" dirty="0">
                <a:latin typeface="Arial" charset="0"/>
                <a:cs typeface="Arial" charset="0"/>
              </a:endParaRPr>
            </a:p>
          </p:txBody>
        </p:sp>
        <p:sp>
          <p:nvSpPr>
            <p:cNvPr id="8" name="Rectangle 7"/>
            <p:cNvSpPr/>
            <p:nvPr/>
          </p:nvSpPr>
          <p:spPr bwMode="auto">
            <a:xfrm>
              <a:off x="28194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MIP</a:t>
              </a:r>
              <a:endParaRPr lang="en-US" sz="1600" dirty="0">
                <a:latin typeface="Arial" charset="0"/>
                <a:cs typeface="Arial" charset="0"/>
              </a:endParaRPr>
            </a:p>
          </p:txBody>
        </p:sp>
        <p:sp>
          <p:nvSpPr>
            <p:cNvPr id="9" name="Rectangle 8"/>
            <p:cNvSpPr/>
            <p:nvPr/>
          </p:nvSpPr>
          <p:spPr bwMode="auto">
            <a:xfrm>
              <a:off x="37338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QP</a:t>
              </a:r>
              <a:endParaRPr lang="en-US" sz="1600" dirty="0">
                <a:latin typeface="Arial" charset="0"/>
                <a:cs typeface="Arial" charset="0"/>
              </a:endParaRPr>
            </a:p>
          </p:txBody>
        </p:sp>
        <p:sp>
          <p:nvSpPr>
            <p:cNvPr id="10" name="Rectangle 9"/>
            <p:cNvSpPr/>
            <p:nvPr/>
          </p:nvSpPr>
          <p:spPr bwMode="auto">
            <a:xfrm>
              <a:off x="37338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MIQP</a:t>
              </a:r>
              <a:endParaRPr lang="en-US" sz="1600" dirty="0">
                <a:latin typeface="Arial" charset="0"/>
                <a:cs typeface="Arial" charset="0"/>
              </a:endParaRPr>
            </a:p>
          </p:txBody>
        </p:sp>
        <p:sp>
          <p:nvSpPr>
            <p:cNvPr id="11" name="Rectangle 10"/>
            <p:cNvSpPr/>
            <p:nvPr/>
          </p:nvSpPr>
          <p:spPr bwMode="auto">
            <a:xfrm>
              <a:off x="46482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QCQP</a:t>
              </a:r>
              <a:endParaRPr lang="en-US" sz="1400" dirty="0">
                <a:latin typeface="Arial" charset="0"/>
                <a:cs typeface="Arial" charset="0"/>
              </a:endParaRPr>
            </a:p>
          </p:txBody>
        </p:sp>
        <p:sp>
          <p:nvSpPr>
            <p:cNvPr id="12" name="Rectangle 11"/>
            <p:cNvSpPr/>
            <p:nvPr/>
          </p:nvSpPr>
          <p:spPr bwMode="auto">
            <a:xfrm>
              <a:off x="46482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100" dirty="0">
                  <a:latin typeface="Arial" charset="0"/>
                  <a:cs typeface="Arial" charset="0"/>
                </a:rPr>
                <a:t>MIQCQP</a:t>
              </a:r>
              <a:endParaRPr lang="en-US" sz="1100" dirty="0">
                <a:latin typeface="Arial" charset="0"/>
                <a:cs typeface="Arial" charset="0"/>
              </a:endParaRPr>
            </a:p>
          </p:txBody>
        </p:sp>
        <p:sp>
          <p:nvSpPr>
            <p:cNvPr id="13" name="Rectangle 12"/>
            <p:cNvSpPr/>
            <p:nvPr/>
          </p:nvSpPr>
          <p:spPr bwMode="auto">
            <a:xfrm>
              <a:off x="55626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SLP</a:t>
              </a:r>
              <a:endParaRPr lang="en-US" sz="1600" dirty="0">
                <a:latin typeface="Arial" charset="0"/>
                <a:cs typeface="Arial" charset="0"/>
              </a:endParaRPr>
            </a:p>
          </p:txBody>
        </p:sp>
        <p:sp>
          <p:nvSpPr>
            <p:cNvPr id="14" name="Rectangle 13"/>
            <p:cNvSpPr/>
            <p:nvPr/>
          </p:nvSpPr>
          <p:spPr bwMode="auto">
            <a:xfrm>
              <a:off x="55626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MISLP</a:t>
              </a:r>
              <a:endParaRPr lang="en-US" sz="1400" dirty="0">
                <a:latin typeface="Arial" charset="0"/>
                <a:cs typeface="Arial" charset="0"/>
              </a:endParaRPr>
            </a:p>
          </p:txBody>
        </p:sp>
        <p:sp>
          <p:nvSpPr>
            <p:cNvPr id="15" name="Rectangle 14"/>
            <p:cNvSpPr/>
            <p:nvPr/>
          </p:nvSpPr>
          <p:spPr bwMode="auto">
            <a:xfrm>
              <a:off x="64770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NLP</a:t>
              </a:r>
              <a:endParaRPr lang="en-US" sz="1600" dirty="0">
                <a:latin typeface="Arial" charset="0"/>
                <a:cs typeface="Arial" charset="0"/>
              </a:endParaRPr>
            </a:p>
          </p:txBody>
        </p:sp>
        <p:sp>
          <p:nvSpPr>
            <p:cNvPr id="16" name="Rectangle 15"/>
            <p:cNvSpPr/>
            <p:nvPr/>
          </p:nvSpPr>
          <p:spPr bwMode="auto">
            <a:xfrm>
              <a:off x="64770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MINLP</a:t>
              </a:r>
              <a:endParaRPr lang="en-US" sz="1400" dirty="0">
                <a:latin typeface="Arial" charset="0"/>
                <a:cs typeface="Arial" charset="0"/>
              </a:endParaRPr>
            </a:p>
          </p:txBody>
        </p:sp>
        <p:sp>
          <p:nvSpPr>
            <p:cNvPr id="17" name="Rectangle 16"/>
            <p:cNvSpPr/>
            <p:nvPr/>
          </p:nvSpPr>
          <p:spPr bwMode="auto">
            <a:xfrm>
              <a:off x="7391400" y="3048000"/>
              <a:ext cx="762000" cy="7620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CP</a:t>
              </a:r>
              <a:endParaRPr lang="en-US" sz="1600" dirty="0">
                <a:latin typeface="Arial" charset="0"/>
                <a:cs typeface="Arial" charset="0"/>
              </a:endParaRPr>
            </a:p>
          </p:txBody>
        </p:sp>
      </p:grpSp>
      <p:sp>
        <p:nvSpPr>
          <p:cNvPr id="18" name="AutoShape 51"/>
          <p:cNvSpPr>
            <a:spLocks noChangeArrowheads="1"/>
          </p:cNvSpPr>
          <p:nvPr/>
        </p:nvSpPr>
        <p:spPr bwMode="gray">
          <a:xfrm>
            <a:off x="3048000" y="4419600"/>
            <a:ext cx="304800" cy="609600"/>
          </a:xfrm>
          <a:prstGeom prst="downArrow">
            <a:avLst>
              <a:gd name="adj1" fmla="val 50000"/>
              <a:gd name="adj2" fmla="val 72159"/>
            </a:avLst>
          </a:prstGeom>
          <a:solidFill>
            <a:schemeClr val="tx1">
              <a:lumMod val="50000"/>
              <a:lumOff val="50000"/>
            </a:schemeClr>
          </a:solidFill>
          <a:ln w="9525" algn="ctr">
            <a:noFill/>
            <a:miter lim="800000"/>
            <a:headEnd/>
            <a:tailEnd/>
          </a:ln>
        </p:spPr>
        <p:txBody>
          <a:bodyPr wrap="none" lIns="45720" rIns="45720" anchor="ctr"/>
          <a:lstStyle/>
          <a:p>
            <a:pPr>
              <a:buClr>
                <a:schemeClr val="tx2"/>
              </a:buClr>
              <a:buSzPct val="75000"/>
              <a:buFont typeface="Wingdings" pitchFamily="2" charset="2"/>
              <a:buChar char="l"/>
              <a:defRPr/>
            </a:pPr>
            <a:endParaRPr lang="en-US" sz="1600" dirty="0">
              <a:latin typeface="Arial" charset="0"/>
              <a:cs typeface="Arial" charset="0"/>
            </a:endParaRPr>
          </a:p>
        </p:txBody>
      </p:sp>
      <p:sp>
        <p:nvSpPr>
          <p:cNvPr id="27655" name="AutoShape 54"/>
          <p:cNvSpPr>
            <a:spLocks noChangeArrowheads="1"/>
          </p:cNvSpPr>
          <p:nvPr/>
        </p:nvSpPr>
        <p:spPr bwMode="gray">
          <a:xfrm>
            <a:off x="2667000" y="5105400"/>
            <a:ext cx="4464050" cy="1603375"/>
          </a:xfrm>
          <a:prstGeom prst="rect">
            <a:avLst/>
          </a:prstGeom>
          <a:solidFill>
            <a:schemeClr val="accent2"/>
          </a:solidFill>
          <a:ln w="9525" algn="ctr">
            <a:noFill/>
            <a:miter lim="800000"/>
            <a:headEnd/>
            <a:tailEnd/>
          </a:ln>
        </p:spPr>
        <p:txBody>
          <a:bodyPr>
            <a:spAutoFit/>
          </a:bodyPr>
          <a:lstStyle/>
          <a:p>
            <a:pPr marL="233363" indent="-233363" defTabSz="158750">
              <a:spcBef>
                <a:spcPct val="25000"/>
              </a:spcBef>
              <a:buClr>
                <a:srgbClr val="CF381E"/>
              </a:buClr>
              <a:buFont typeface="Arial" pitchFamily="34" charset="0"/>
              <a:buNone/>
            </a:pPr>
            <a:r>
              <a:rPr lang="en-US" sz="1800" b="1"/>
              <a:t>Linear Programming</a:t>
            </a:r>
          </a:p>
          <a:p>
            <a:pPr marL="233363" indent="-233363" defTabSz="158750">
              <a:spcBef>
                <a:spcPct val="25000"/>
              </a:spcBef>
              <a:buClr>
                <a:srgbClr val="CF381E"/>
              </a:buClr>
              <a:buFont typeface="Arial" pitchFamily="34" charset="0"/>
              <a:buNone/>
            </a:pPr>
            <a:r>
              <a:rPr lang="en-US" sz="1800"/>
              <a:t>Capital allocation </a:t>
            </a:r>
          </a:p>
          <a:p>
            <a:pPr marL="233363" indent="-233363" defTabSz="158750">
              <a:spcBef>
                <a:spcPct val="25000"/>
              </a:spcBef>
              <a:buClr>
                <a:srgbClr val="CF381E"/>
              </a:buClr>
              <a:buFont typeface="Arial" pitchFamily="34" charset="0"/>
              <a:buNone/>
            </a:pPr>
            <a:r>
              <a:rPr lang="en-US" sz="1800"/>
              <a:t>Budgeting</a:t>
            </a:r>
          </a:p>
          <a:p>
            <a:pPr marL="233363" indent="-233363" defTabSz="158750">
              <a:spcBef>
                <a:spcPct val="25000"/>
              </a:spcBef>
              <a:buClr>
                <a:srgbClr val="CF381E"/>
              </a:buClr>
              <a:buFont typeface="Arial" pitchFamily="34" charset="0"/>
              <a:buNone/>
            </a:pPr>
            <a:r>
              <a:rPr lang="en-US" sz="1800"/>
              <a:t>Marketing, retention and cross-selling</a:t>
            </a:r>
          </a:p>
          <a:p>
            <a:pPr marL="233363" indent="-233363" defTabSz="158750">
              <a:spcBef>
                <a:spcPct val="25000"/>
              </a:spcBef>
              <a:buClr>
                <a:srgbClr val="CF381E"/>
              </a:buClr>
              <a:buFont typeface="Arial" pitchFamily="34" charset="0"/>
              <a:buNone/>
            </a:pPr>
            <a:r>
              <a:rPr lang="en-US" sz="1800"/>
              <a:t>Insurance pricing</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A Powerful Solver for Each Model Type</a:t>
            </a:r>
          </a:p>
        </p:txBody>
      </p:sp>
      <p:sp>
        <p:nvSpPr>
          <p:cNvPr id="28675" name="Content Placeholder 2"/>
          <p:cNvSpPr>
            <a:spLocks noGrp="1"/>
          </p:cNvSpPr>
          <p:nvPr>
            <p:ph sz="half" idx="1"/>
          </p:nvPr>
        </p:nvSpPr>
        <p:spPr/>
        <p:txBody>
          <a:bodyPr/>
          <a:lstStyle/>
          <a:p>
            <a:endParaRPr lang="en-US" smtClean="0"/>
          </a:p>
        </p:txBody>
      </p:sp>
      <p:sp>
        <p:nvSpPr>
          <p:cNvPr id="28676" name="Content Placeholder 3"/>
          <p:cNvSpPr>
            <a:spLocks noGrp="1"/>
          </p:cNvSpPr>
          <p:nvPr>
            <p:ph sz="half" idx="2"/>
          </p:nvPr>
        </p:nvSpPr>
        <p:spPr/>
        <p:txBody>
          <a:bodyPr/>
          <a:lstStyle/>
          <a:p>
            <a:endParaRPr lang="en-US" smtClean="0"/>
          </a:p>
        </p:txBody>
      </p:sp>
      <p:grpSp>
        <p:nvGrpSpPr>
          <p:cNvPr id="28677" name="Group 20"/>
          <p:cNvGrpSpPr>
            <a:grpSpLocks/>
          </p:cNvGrpSpPr>
          <p:nvPr/>
        </p:nvGrpSpPr>
        <p:grpSpPr bwMode="auto">
          <a:xfrm>
            <a:off x="914400" y="3429000"/>
            <a:ext cx="7315200" cy="914400"/>
            <a:chOff x="914400" y="2971800"/>
            <a:chExt cx="7315200" cy="914400"/>
          </a:xfrm>
        </p:grpSpPr>
        <p:sp>
          <p:nvSpPr>
            <p:cNvPr id="5" name="Rectangle 4"/>
            <p:cNvSpPr/>
            <p:nvPr/>
          </p:nvSpPr>
          <p:spPr bwMode="auto">
            <a:xfrm>
              <a:off x="914400" y="2971800"/>
              <a:ext cx="7315200" cy="914400"/>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anchor="ctr"/>
            <a:lstStyle/>
            <a:p>
              <a:pPr marL="233363" indent="-233363">
                <a:buFont typeface="Arial" charset="0"/>
                <a:buNone/>
                <a:defRPr/>
              </a:pPr>
              <a:r>
                <a:rPr lang="en-GB" sz="2400" dirty="0">
                  <a:solidFill>
                    <a:srgbClr val="002060"/>
                  </a:solidFill>
                  <a:latin typeface="+mj-lt"/>
                  <a:ea typeface="+mj-ea"/>
                  <a:cs typeface="+mj-cs"/>
                </a:rPr>
                <a:t>Solvers</a:t>
              </a:r>
              <a:endParaRPr lang="en-US" sz="2400" dirty="0">
                <a:solidFill>
                  <a:srgbClr val="002060"/>
                </a:solidFill>
                <a:latin typeface="+mj-lt"/>
                <a:ea typeface="+mj-ea"/>
                <a:cs typeface="+mj-cs"/>
              </a:endParaRPr>
            </a:p>
          </p:txBody>
        </p:sp>
        <p:sp>
          <p:nvSpPr>
            <p:cNvPr id="6" name="Rectangle 5"/>
            <p:cNvSpPr/>
            <p:nvPr/>
          </p:nvSpPr>
          <p:spPr bwMode="auto">
            <a:xfrm>
              <a:off x="2819400" y="3048000"/>
              <a:ext cx="762000" cy="3048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Char char="»"/>
                <a:defRPr/>
              </a:pPr>
              <a:endParaRPr lang="en-US" sz="1600">
                <a:latin typeface="Arial" charset="0"/>
                <a:cs typeface="Arial" charset="0"/>
              </a:endParaRPr>
            </a:p>
          </p:txBody>
        </p:sp>
        <p:sp>
          <p:nvSpPr>
            <p:cNvPr id="7" name="Rectangle 6"/>
            <p:cNvSpPr/>
            <p:nvPr/>
          </p:nvSpPr>
          <p:spPr bwMode="auto">
            <a:xfrm>
              <a:off x="28194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LP</a:t>
              </a:r>
              <a:endParaRPr lang="en-US" sz="1600" dirty="0">
                <a:latin typeface="Arial" charset="0"/>
                <a:cs typeface="Arial" charset="0"/>
              </a:endParaRPr>
            </a:p>
          </p:txBody>
        </p:sp>
        <p:sp>
          <p:nvSpPr>
            <p:cNvPr id="8" name="Rectangle 7"/>
            <p:cNvSpPr/>
            <p:nvPr/>
          </p:nvSpPr>
          <p:spPr bwMode="auto">
            <a:xfrm>
              <a:off x="28194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MIP</a:t>
              </a:r>
              <a:endParaRPr lang="en-US" sz="1600" dirty="0">
                <a:latin typeface="Arial" charset="0"/>
                <a:cs typeface="Arial" charset="0"/>
              </a:endParaRPr>
            </a:p>
          </p:txBody>
        </p:sp>
        <p:sp>
          <p:nvSpPr>
            <p:cNvPr id="9" name="Rectangle 8"/>
            <p:cNvSpPr/>
            <p:nvPr/>
          </p:nvSpPr>
          <p:spPr bwMode="auto">
            <a:xfrm>
              <a:off x="37338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QP</a:t>
              </a:r>
              <a:endParaRPr lang="en-US" sz="1600" dirty="0">
                <a:latin typeface="Arial" charset="0"/>
                <a:cs typeface="Arial" charset="0"/>
              </a:endParaRPr>
            </a:p>
          </p:txBody>
        </p:sp>
        <p:sp>
          <p:nvSpPr>
            <p:cNvPr id="10" name="Rectangle 9"/>
            <p:cNvSpPr/>
            <p:nvPr/>
          </p:nvSpPr>
          <p:spPr bwMode="auto">
            <a:xfrm>
              <a:off x="37338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MIQP</a:t>
              </a:r>
              <a:endParaRPr lang="en-US" sz="1600" dirty="0">
                <a:latin typeface="Arial" charset="0"/>
                <a:cs typeface="Arial" charset="0"/>
              </a:endParaRPr>
            </a:p>
          </p:txBody>
        </p:sp>
        <p:sp>
          <p:nvSpPr>
            <p:cNvPr id="11" name="Rectangle 10"/>
            <p:cNvSpPr/>
            <p:nvPr/>
          </p:nvSpPr>
          <p:spPr bwMode="auto">
            <a:xfrm>
              <a:off x="46482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QCQP</a:t>
              </a:r>
              <a:endParaRPr lang="en-US" sz="1400" dirty="0">
                <a:latin typeface="Arial" charset="0"/>
                <a:cs typeface="Arial" charset="0"/>
              </a:endParaRPr>
            </a:p>
          </p:txBody>
        </p:sp>
        <p:sp>
          <p:nvSpPr>
            <p:cNvPr id="12" name="Rectangle 11"/>
            <p:cNvSpPr/>
            <p:nvPr/>
          </p:nvSpPr>
          <p:spPr bwMode="auto">
            <a:xfrm>
              <a:off x="46482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100" dirty="0">
                  <a:latin typeface="Arial" charset="0"/>
                  <a:cs typeface="Arial" charset="0"/>
                </a:rPr>
                <a:t>MIQCQP</a:t>
              </a:r>
              <a:endParaRPr lang="en-US" sz="1100" dirty="0">
                <a:latin typeface="Arial" charset="0"/>
                <a:cs typeface="Arial" charset="0"/>
              </a:endParaRPr>
            </a:p>
          </p:txBody>
        </p:sp>
        <p:sp>
          <p:nvSpPr>
            <p:cNvPr id="13" name="Rectangle 12"/>
            <p:cNvSpPr/>
            <p:nvPr/>
          </p:nvSpPr>
          <p:spPr bwMode="auto">
            <a:xfrm>
              <a:off x="55626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SLP</a:t>
              </a:r>
              <a:endParaRPr lang="en-US" sz="1600" dirty="0">
                <a:latin typeface="Arial" charset="0"/>
                <a:cs typeface="Arial" charset="0"/>
              </a:endParaRPr>
            </a:p>
          </p:txBody>
        </p:sp>
        <p:sp>
          <p:nvSpPr>
            <p:cNvPr id="14" name="Rectangle 13"/>
            <p:cNvSpPr/>
            <p:nvPr/>
          </p:nvSpPr>
          <p:spPr bwMode="auto">
            <a:xfrm>
              <a:off x="55626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MISLP</a:t>
              </a:r>
              <a:endParaRPr lang="en-US" sz="1400" dirty="0">
                <a:latin typeface="Arial" charset="0"/>
                <a:cs typeface="Arial" charset="0"/>
              </a:endParaRPr>
            </a:p>
          </p:txBody>
        </p:sp>
        <p:sp>
          <p:nvSpPr>
            <p:cNvPr id="15" name="Rectangle 14"/>
            <p:cNvSpPr/>
            <p:nvPr/>
          </p:nvSpPr>
          <p:spPr bwMode="auto">
            <a:xfrm>
              <a:off x="64770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NLP</a:t>
              </a:r>
              <a:endParaRPr lang="en-US" sz="1600" dirty="0">
                <a:latin typeface="Arial" charset="0"/>
                <a:cs typeface="Arial" charset="0"/>
              </a:endParaRPr>
            </a:p>
          </p:txBody>
        </p:sp>
        <p:sp>
          <p:nvSpPr>
            <p:cNvPr id="16" name="Rectangle 15"/>
            <p:cNvSpPr/>
            <p:nvPr/>
          </p:nvSpPr>
          <p:spPr bwMode="auto">
            <a:xfrm>
              <a:off x="64770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MINLP</a:t>
              </a:r>
              <a:endParaRPr lang="en-US" sz="1400" dirty="0">
                <a:latin typeface="Arial" charset="0"/>
                <a:cs typeface="Arial" charset="0"/>
              </a:endParaRPr>
            </a:p>
          </p:txBody>
        </p:sp>
        <p:sp>
          <p:nvSpPr>
            <p:cNvPr id="17" name="Rectangle 16"/>
            <p:cNvSpPr/>
            <p:nvPr/>
          </p:nvSpPr>
          <p:spPr bwMode="auto">
            <a:xfrm>
              <a:off x="7391400" y="3048000"/>
              <a:ext cx="762000" cy="7620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CP</a:t>
              </a:r>
              <a:endParaRPr lang="en-US" sz="1600" dirty="0">
                <a:latin typeface="Arial" charset="0"/>
                <a:cs typeface="Arial" charset="0"/>
              </a:endParaRPr>
            </a:p>
          </p:txBody>
        </p:sp>
      </p:grpSp>
      <p:sp>
        <p:nvSpPr>
          <p:cNvPr id="18" name="AutoShape 51"/>
          <p:cNvSpPr>
            <a:spLocks noChangeArrowheads="1"/>
          </p:cNvSpPr>
          <p:nvPr/>
        </p:nvSpPr>
        <p:spPr bwMode="gray">
          <a:xfrm flipV="1">
            <a:off x="3048000" y="2743200"/>
            <a:ext cx="304800" cy="609600"/>
          </a:xfrm>
          <a:prstGeom prst="downArrow">
            <a:avLst>
              <a:gd name="adj1" fmla="val 50000"/>
              <a:gd name="adj2" fmla="val 72159"/>
            </a:avLst>
          </a:prstGeom>
          <a:solidFill>
            <a:schemeClr val="tx1">
              <a:lumMod val="50000"/>
              <a:lumOff val="50000"/>
            </a:schemeClr>
          </a:solidFill>
          <a:ln w="9525" algn="ctr">
            <a:noFill/>
            <a:miter lim="800000"/>
            <a:headEnd/>
            <a:tailEnd/>
          </a:ln>
        </p:spPr>
        <p:txBody>
          <a:bodyPr wrap="none" lIns="45720" rIns="45720" anchor="ctr"/>
          <a:lstStyle/>
          <a:p>
            <a:pPr>
              <a:buClr>
                <a:schemeClr val="tx2"/>
              </a:buClr>
              <a:buSzPct val="75000"/>
              <a:buFont typeface="Wingdings" pitchFamily="2" charset="2"/>
              <a:buChar char="l"/>
              <a:defRPr/>
            </a:pPr>
            <a:endParaRPr lang="en-US" sz="1600" dirty="0">
              <a:latin typeface="Arial" charset="0"/>
              <a:cs typeface="Arial" charset="0"/>
            </a:endParaRPr>
          </a:p>
        </p:txBody>
      </p:sp>
      <p:sp>
        <p:nvSpPr>
          <p:cNvPr id="21" name="AutoShape 14"/>
          <p:cNvSpPr>
            <a:spLocks noChangeArrowheads="1"/>
          </p:cNvSpPr>
          <p:nvPr/>
        </p:nvSpPr>
        <p:spPr bwMode="gray">
          <a:xfrm>
            <a:off x="1981200" y="1066800"/>
            <a:ext cx="7010400" cy="1615827"/>
          </a:xfrm>
          <a:prstGeom prst="rect">
            <a:avLst/>
          </a:prstGeom>
          <a:solidFill>
            <a:schemeClr val="accent2"/>
          </a:solidFill>
          <a:ln w="9525" algn="ctr">
            <a:noFill/>
            <a:miter lim="800000"/>
            <a:headEnd/>
            <a:tailEnd/>
          </a:ln>
        </p:spPr>
        <p:txBody>
          <a:bodyPr numCol="2">
            <a:spAutoFit/>
          </a:bodyPr>
          <a:lstStyle/>
          <a:p>
            <a:pPr marL="233363" indent="-233363" defTabSz="158750">
              <a:spcBef>
                <a:spcPct val="25000"/>
              </a:spcBef>
              <a:buClr>
                <a:srgbClr val="CF381E"/>
              </a:buClr>
              <a:buFont typeface="Arial" charset="0"/>
              <a:buNone/>
              <a:defRPr/>
            </a:pPr>
            <a:r>
              <a:rPr lang="en-US" sz="1800" b="1" dirty="0">
                <a:latin typeface="Arial" charset="0"/>
                <a:cs typeface="Arial" charset="0"/>
              </a:rPr>
              <a:t>Mixed Integer Programming</a:t>
            </a:r>
          </a:p>
          <a:p>
            <a:pPr marL="233363" indent="-233363" defTabSz="158750">
              <a:spcBef>
                <a:spcPct val="25000"/>
              </a:spcBef>
              <a:buClr>
                <a:srgbClr val="CF381E"/>
              </a:buClr>
              <a:buFont typeface="Arial" charset="0"/>
              <a:buNone/>
              <a:defRPr/>
            </a:pPr>
            <a:r>
              <a:rPr lang="en-US" sz="1800" dirty="0">
                <a:latin typeface="Arial" charset="0"/>
                <a:cs typeface="Arial" charset="0"/>
              </a:rPr>
              <a:t>Collections and recovery actions</a:t>
            </a:r>
          </a:p>
          <a:p>
            <a:pPr marL="233363" indent="-233363" defTabSz="158750">
              <a:spcBef>
                <a:spcPct val="25000"/>
              </a:spcBef>
              <a:buClr>
                <a:srgbClr val="CF381E"/>
              </a:buClr>
              <a:buFont typeface="Arial" charset="0"/>
              <a:buNone/>
              <a:defRPr/>
            </a:pPr>
            <a:r>
              <a:rPr lang="en-US" sz="1800" dirty="0">
                <a:latin typeface="Arial" charset="0"/>
                <a:cs typeface="Arial" charset="0"/>
              </a:rPr>
              <a:t>Mortgage Securitization</a:t>
            </a:r>
          </a:p>
          <a:p>
            <a:pPr marL="233363" indent="-233363" defTabSz="158750">
              <a:spcBef>
                <a:spcPct val="25000"/>
              </a:spcBef>
              <a:buClr>
                <a:srgbClr val="CF381E"/>
              </a:buClr>
              <a:buFont typeface="Arial" charset="0"/>
              <a:buNone/>
              <a:defRPr/>
            </a:pPr>
            <a:r>
              <a:rPr lang="en-GB" sz="1800" dirty="0">
                <a:latin typeface="Arial" charset="0"/>
                <a:cs typeface="Arial" charset="0"/>
              </a:rPr>
              <a:t>Credit Line Optimization</a:t>
            </a:r>
            <a:endParaRPr lang="en-US" sz="1800" dirty="0">
              <a:latin typeface="Arial" charset="0"/>
              <a:cs typeface="Arial" charset="0"/>
            </a:endParaRPr>
          </a:p>
          <a:p>
            <a:pPr marL="233363" indent="-233363" defTabSz="158750">
              <a:spcBef>
                <a:spcPct val="25000"/>
              </a:spcBef>
              <a:buClr>
                <a:srgbClr val="CF381E"/>
              </a:buClr>
              <a:buFont typeface="Arial" charset="0"/>
              <a:buNone/>
              <a:defRPr/>
            </a:pPr>
            <a:endParaRPr lang="en-US" sz="1800" dirty="0">
              <a:latin typeface="Arial" charset="0"/>
              <a:cs typeface="Arial" charset="0"/>
            </a:endParaRPr>
          </a:p>
          <a:p>
            <a:pPr marL="233363" indent="-233363" defTabSz="158750">
              <a:spcBef>
                <a:spcPct val="25000"/>
              </a:spcBef>
              <a:buClr>
                <a:srgbClr val="CF381E"/>
              </a:buClr>
              <a:buFont typeface="Arial" charset="0"/>
              <a:buNone/>
              <a:defRPr/>
            </a:pPr>
            <a:endParaRPr lang="en-US" sz="1800" dirty="0">
              <a:latin typeface="Arial" charset="0"/>
              <a:cs typeface="Arial" charset="0"/>
            </a:endParaRPr>
          </a:p>
          <a:p>
            <a:pPr marL="233363" indent="-233363" defTabSz="158750">
              <a:spcBef>
                <a:spcPct val="25000"/>
              </a:spcBef>
              <a:buClr>
                <a:srgbClr val="CF381E"/>
              </a:buClr>
              <a:buFont typeface="Arial" charset="0"/>
              <a:buNone/>
              <a:defRPr/>
            </a:pPr>
            <a:r>
              <a:rPr lang="en-US" sz="1800" dirty="0">
                <a:latin typeface="Arial" charset="0"/>
                <a:cs typeface="Arial" charset="0"/>
              </a:rPr>
              <a:t>Placing Advertisements (web)</a:t>
            </a:r>
          </a:p>
          <a:p>
            <a:pPr marL="233363" indent="-233363" defTabSz="158750">
              <a:spcBef>
                <a:spcPct val="25000"/>
              </a:spcBef>
              <a:buClr>
                <a:srgbClr val="CF381E"/>
              </a:buClr>
              <a:buFont typeface="Arial" charset="0"/>
              <a:buNone/>
              <a:defRPr/>
            </a:pPr>
            <a:r>
              <a:rPr lang="en-US" sz="1800" dirty="0">
                <a:latin typeface="Arial" charset="0"/>
                <a:cs typeface="Arial" charset="0"/>
              </a:rPr>
              <a:t>Auctions</a:t>
            </a:r>
          </a:p>
          <a:p>
            <a:pPr marL="233363" indent="-233363" defTabSz="158750">
              <a:spcBef>
                <a:spcPct val="25000"/>
              </a:spcBef>
              <a:buClr>
                <a:srgbClr val="CF381E"/>
              </a:buClr>
              <a:buFont typeface="Arial" charset="0"/>
              <a:buNone/>
              <a:defRPr/>
            </a:pPr>
            <a:r>
              <a:rPr lang="en-US" sz="1800" dirty="0">
                <a:latin typeface="Arial" charset="0"/>
                <a:cs typeface="Arial" charset="0"/>
              </a:rPr>
              <a:t>Space optimization for retailing</a:t>
            </a:r>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A Powerful Solver for Each Model Type</a:t>
            </a:r>
          </a:p>
        </p:txBody>
      </p:sp>
      <p:sp>
        <p:nvSpPr>
          <p:cNvPr id="29699" name="Content Placeholder 2"/>
          <p:cNvSpPr>
            <a:spLocks noGrp="1"/>
          </p:cNvSpPr>
          <p:nvPr>
            <p:ph sz="half" idx="1"/>
          </p:nvPr>
        </p:nvSpPr>
        <p:spPr/>
        <p:txBody>
          <a:bodyPr/>
          <a:lstStyle/>
          <a:p>
            <a:endParaRPr lang="en-US" smtClean="0"/>
          </a:p>
        </p:txBody>
      </p:sp>
      <p:sp>
        <p:nvSpPr>
          <p:cNvPr id="29700" name="Content Placeholder 3"/>
          <p:cNvSpPr>
            <a:spLocks noGrp="1"/>
          </p:cNvSpPr>
          <p:nvPr>
            <p:ph sz="half" idx="2"/>
          </p:nvPr>
        </p:nvSpPr>
        <p:spPr/>
        <p:txBody>
          <a:bodyPr/>
          <a:lstStyle/>
          <a:p>
            <a:endParaRPr lang="en-US" smtClean="0"/>
          </a:p>
        </p:txBody>
      </p:sp>
      <p:grpSp>
        <p:nvGrpSpPr>
          <p:cNvPr id="29701" name="Group 20"/>
          <p:cNvGrpSpPr>
            <a:grpSpLocks/>
          </p:cNvGrpSpPr>
          <p:nvPr/>
        </p:nvGrpSpPr>
        <p:grpSpPr bwMode="auto">
          <a:xfrm>
            <a:off x="914400" y="3429000"/>
            <a:ext cx="7315200" cy="914400"/>
            <a:chOff x="914400" y="2971800"/>
            <a:chExt cx="7315200" cy="914400"/>
          </a:xfrm>
        </p:grpSpPr>
        <p:sp>
          <p:nvSpPr>
            <p:cNvPr id="5" name="Rectangle 4"/>
            <p:cNvSpPr/>
            <p:nvPr/>
          </p:nvSpPr>
          <p:spPr bwMode="auto">
            <a:xfrm>
              <a:off x="914400" y="2971800"/>
              <a:ext cx="7315200" cy="914400"/>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anchor="ctr"/>
            <a:lstStyle/>
            <a:p>
              <a:pPr marL="233363" indent="-233363">
                <a:buFont typeface="Arial" charset="0"/>
                <a:buNone/>
                <a:defRPr/>
              </a:pPr>
              <a:r>
                <a:rPr lang="en-GB" sz="2400" dirty="0">
                  <a:solidFill>
                    <a:srgbClr val="002060"/>
                  </a:solidFill>
                  <a:latin typeface="+mj-lt"/>
                  <a:ea typeface="+mj-ea"/>
                  <a:cs typeface="+mj-cs"/>
                </a:rPr>
                <a:t>Solvers</a:t>
              </a:r>
              <a:endParaRPr lang="en-US" sz="2400" dirty="0">
                <a:solidFill>
                  <a:srgbClr val="002060"/>
                </a:solidFill>
                <a:latin typeface="+mj-lt"/>
                <a:ea typeface="+mj-ea"/>
                <a:cs typeface="+mj-cs"/>
              </a:endParaRPr>
            </a:p>
          </p:txBody>
        </p:sp>
        <p:sp>
          <p:nvSpPr>
            <p:cNvPr id="6" name="Rectangle 5"/>
            <p:cNvSpPr/>
            <p:nvPr/>
          </p:nvSpPr>
          <p:spPr bwMode="auto">
            <a:xfrm>
              <a:off x="2819400" y="3048000"/>
              <a:ext cx="762000" cy="3048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Char char="»"/>
                <a:defRPr/>
              </a:pPr>
              <a:endParaRPr lang="en-US" sz="1600">
                <a:latin typeface="Arial" charset="0"/>
                <a:cs typeface="Arial" charset="0"/>
              </a:endParaRPr>
            </a:p>
          </p:txBody>
        </p:sp>
        <p:sp>
          <p:nvSpPr>
            <p:cNvPr id="7" name="Rectangle 6"/>
            <p:cNvSpPr/>
            <p:nvPr/>
          </p:nvSpPr>
          <p:spPr bwMode="auto">
            <a:xfrm>
              <a:off x="28194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LP</a:t>
              </a:r>
              <a:endParaRPr lang="en-US" sz="1600" dirty="0">
                <a:latin typeface="Arial" charset="0"/>
                <a:cs typeface="Arial" charset="0"/>
              </a:endParaRPr>
            </a:p>
          </p:txBody>
        </p:sp>
        <p:sp>
          <p:nvSpPr>
            <p:cNvPr id="8" name="Rectangle 7"/>
            <p:cNvSpPr/>
            <p:nvPr/>
          </p:nvSpPr>
          <p:spPr bwMode="auto">
            <a:xfrm>
              <a:off x="28194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MIP</a:t>
              </a:r>
              <a:endParaRPr lang="en-US" sz="1600" dirty="0">
                <a:latin typeface="Arial" charset="0"/>
                <a:cs typeface="Arial" charset="0"/>
              </a:endParaRPr>
            </a:p>
          </p:txBody>
        </p:sp>
        <p:sp>
          <p:nvSpPr>
            <p:cNvPr id="9" name="Rectangle 8"/>
            <p:cNvSpPr/>
            <p:nvPr/>
          </p:nvSpPr>
          <p:spPr bwMode="auto">
            <a:xfrm>
              <a:off x="37338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QP</a:t>
              </a:r>
              <a:endParaRPr lang="en-US" sz="1600" dirty="0">
                <a:latin typeface="Arial" charset="0"/>
                <a:cs typeface="Arial" charset="0"/>
              </a:endParaRPr>
            </a:p>
          </p:txBody>
        </p:sp>
        <p:sp>
          <p:nvSpPr>
            <p:cNvPr id="10" name="Rectangle 9"/>
            <p:cNvSpPr/>
            <p:nvPr/>
          </p:nvSpPr>
          <p:spPr bwMode="auto">
            <a:xfrm>
              <a:off x="37338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MIQP</a:t>
              </a:r>
              <a:endParaRPr lang="en-US" sz="1600" dirty="0">
                <a:latin typeface="Arial" charset="0"/>
                <a:cs typeface="Arial" charset="0"/>
              </a:endParaRPr>
            </a:p>
          </p:txBody>
        </p:sp>
        <p:sp>
          <p:nvSpPr>
            <p:cNvPr id="11" name="Rectangle 10"/>
            <p:cNvSpPr/>
            <p:nvPr/>
          </p:nvSpPr>
          <p:spPr bwMode="auto">
            <a:xfrm>
              <a:off x="46482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QCQP</a:t>
              </a:r>
              <a:endParaRPr lang="en-US" sz="1400" dirty="0">
                <a:latin typeface="Arial" charset="0"/>
                <a:cs typeface="Arial" charset="0"/>
              </a:endParaRPr>
            </a:p>
          </p:txBody>
        </p:sp>
        <p:sp>
          <p:nvSpPr>
            <p:cNvPr id="12" name="Rectangle 11"/>
            <p:cNvSpPr/>
            <p:nvPr/>
          </p:nvSpPr>
          <p:spPr bwMode="auto">
            <a:xfrm>
              <a:off x="46482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100" dirty="0">
                  <a:latin typeface="Arial" charset="0"/>
                  <a:cs typeface="Arial" charset="0"/>
                </a:rPr>
                <a:t>MIQCQP</a:t>
              </a:r>
              <a:endParaRPr lang="en-US" sz="1100" dirty="0">
                <a:latin typeface="Arial" charset="0"/>
                <a:cs typeface="Arial" charset="0"/>
              </a:endParaRPr>
            </a:p>
          </p:txBody>
        </p:sp>
        <p:sp>
          <p:nvSpPr>
            <p:cNvPr id="13" name="Rectangle 12"/>
            <p:cNvSpPr/>
            <p:nvPr/>
          </p:nvSpPr>
          <p:spPr bwMode="auto">
            <a:xfrm>
              <a:off x="55626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SLP</a:t>
              </a:r>
              <a:endParaRPr lang="en-US" sz="1600" dirty="0">
                <a:latin typeface="Arial" charset="0"/>
                <a:cs typeface="Arial" charset="0"/>
              </a:endParaRPr>
            </a:p>
          </p:txBody>
        </p:sp>
        <p:sp>
          <p:nvSpPr>
            <p:cNvPr id="14" name="Rectangle 13"/>
            <p:cNvSpPr/>
            <p:nvPr/>
          </p:nvSpPr>
          <p:spPr bwMode="auto">
            <a:xfrm>
              <a:off x="55626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MISLP</a:t>
              </a:r>
              <a:endParaRPr lang="en-US" sz="1400" dirty="0">
                <a:latin typeface="Arial" charset="0"/>
                <a:cs typeface="Arial" charset="0"/>
              </a:endParaRPr>
            </a:p>
          </p:txBody>
        </p:sp>
        <p:sp>
          <p:nvSpPr>
            <p:cNvPr id="15" name="Rectangle 14"/>
            <p:cNvSpPr/>
            <p:nvPr/>
          </p:nvSpPr>
          <p:spPr bwMode="auto">
            <a:xfrm>
              <a:off x="6477000" y="34671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NLP</a:t>
              </a:r>
              <a:endParaRPr lang="en-US" sz="1600" dirty="0">
                <a:latin typeface="Arial" charset="0"/>
                <a:cs typeface="Arial" charset="0"/>
              </a:endParaRPr>
            </a:p>
          </p:txBody>
        </p:sp>
        <p:sp>
          <p:nvSpPr>
            <p:cNvPr id="16" name="Rectangle 15"/>
            <p:cNvSpPr/>
            <p:nvPr/>
          </p:nvSpPr>
          <p:spPr bwMode="auto">
            <a:xfrm>
              <a:off x="6477000" y="3048000"/>
              <a:ext cx="762000" cy="3429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400" dirty="0">
                  <a:latin typeface="Arial" charset="0"/>
                  <a:cs typeface="Arial" charset="0"/>
                </a:rPr>
                <a:t>MINLP</a:t>
              </a:r>
              <a:endParaRPr lang="en-US" sz="1400" dirty="0">
                <a:latin typeface="Arial" charset="0"/>
                <a:cs typeface="Arial" charset="0"/>
              </a:endParaRPr>
            </a:p>
          </p:txBody>
        </p:sp>
        <p:sp>
          <p:nvSpPr>
            <p:cNvPr id="17" name="Rectangle 16"/>
            <p:cNvSpPr/>
            <p:nvPr/>
          </p:nvSpPr>
          <p:spPr bwMode="auto">
            <a:xfrm>
              <a:off x="7391400" y="3048000"/>
              <a:ext cx="762000" cy="762000"/>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None/>
                <a:defRPr/>
              </a:pPr>
              <a:r>
                <a:rPr lang="en-GB" sz="1600" dirty="0">
                  <a:latin typeface="Arial" charset="0"/>
                  <a:cs typeface="Arial" charset="0"/>
                </a:rPr>
                <a:t>CP</a:t>
              </a:r>
              <a:endParaRPr lang="en-US" sz="1600" dirty="0">
                <a:latin typeface="Arial" charset="0"/>
                <a:cs typeface="Arial" charset="0"/>
              </a:endParaRPr>
            </a:p>
          </p:txBody>
        </p:sp>
      </p:grpSp>
      <p:sp>
        <p:nvSpPr>
          <p:cNvPr id="18" name="AutoShape 51"/>
          <p:cNvSpPr>
            <a:spLocks noChangeArrowheads="1"/>
          </p:cNvSpPr>
          <p:nvPr/>
        </p:nvSpPr>
        <p:spPr bwMode="gray">
          <a:xfrm rot="10800000">
            <a:off x="3962400" y="2743200"/>
            <a:ext cx="304800" cy="609600"/>
          </a:xfrm>
          <a:prstGeom prst="downArrow">
            <a:avLst>
              <a:gd name="adj1" fmla="val 50000"/>
              <a:gd name="adj2" fmla="val 72159"/>
            </a:avLst>
          </a:prstGeom>
          <a:solidFill>
            <a:schemeClr val="tx1">
              <a:lumMod val="50000"/>
              <a:lumOff val="50000"/>
            </a:schemeClr>
          </a:solidFill>
          <a:ln w="9525" algn="ctr">
            <a:noFill/>
            <a:miter lim="800000"/>
            <a:headEnd/>
            <a:tailEnd/>
          </a:ln>
        </p:spPr>
        <p:txBody>
          <a:bodyPr wrap="none" lIns="45720" rIns="45720" anchor="ctr"/>
          <a:lstStyle/>
          <a:p>
            <a:pPr>
              <a:buClr>
                <a:schemeClr val="tx2"/>
              </a:buClr>
              <a:buSzPct val="75000"/>
              <a:buFont typeface="Wingdings" pitchFamily="2" charset="2"/>
              <a:buChar char="l"/>
              <a:defRPr/>
            </a:pPr>
            <a:endParaRPr lang="en-US" sz="1600" dirty="0">
              <a:latin typeface="Arial" charset="0"/>
              <a:cs typeface="Arial" charset="0"/>
            </a:endParaRPr>
          </a:p>
        </p:txBody>
      </p:sp>
      <p:sp>
        <p:nvSpPr>
          <p:cNvPr id="29703" name="AutoShape 14"/>
          <p:cNvSpPr>
            <a:spLocks noChangeArrowheads="1"/>
          </p:cNvSpPr>
          <p:nvPr/>
        </p:nvSpPr>
        <p:spPr bwMode="gray">
          <a:xfrm>
            <a:off x="3886200" y="1676400"/>
            <a:ext cx="4800600" cy="979488"/>
          </a:xfrm>
          <a:prstGeom prst="rect">
            <a:avLst/>
          </a:prstGeom>
          <a:solidFill>
            <a:schemeClr val="accent2"/>
          </a:solidFill>
          <a:ln w="9525" algn="ctr">
            <a:noFill/>
            <a:miter lim="800000"/>
            <a:headEnd/>
            <a:tailEnd/>
          </a:ln>
        </p:spPr>
        <p:txBody>
          <a:bodyPr>
            <a:spAutoFit/>
          </a:bodyPr>
          <a:lstStyle/>
          <a:p>
            <a:pPr marL="233363" indent="-233363" defTabSz="158750">
              <a:spcBef>
                <a:spcPct val="25000"/>
              </a:spcBef>
              <a:buClr>
                <a:srgbClr val="CF381E"/>
              </a:buClr>
              <a:buFont typeface="Arial" pitchFamily="34" charset="0"/>
              <a:buNone/>
            </a:pPr>
            <a:r>
              <a:rPr lang="en-US" sz="1800" b="1"/>
              <a:t>Mixed Integer Quadratic Programming</a:t>
            </a:r>
          </a:p>
          <a:p>
            <a:pPr marL="233363" indent="-233363" defTabSz="158750">
              <a:spcBef>
                <a:spcPct val="25000"/>
              </a:spcBef>
              <a:buClr>
                <a:srgbClr val="CF381E"/>
              </a:buClr>
              <a:buFont typeface="Arial" pitchFamily="34" charset="0"/>
              <a:buNone/>
            </a:pPr>
            <a:r>
              <a:rPr lang="en-US" sz="1800"/>
              <a:t>Portfolio rebalancing/asset management</a:t>
            </a:r>
          </a:p>
          <a:p>
            <a:pPr marL="233363" indent="-233363" defTabSz="158750">
              <a:spcBef>
                <a:spcPct val="25000"/>
              </a:spcBef>
              <a:buClr>
                <a:srgbClr val="CF381E"/>
              </a:buClr>
              <a:buFont typeface="Arial" pitchFamily="34" charset="0"/>
              <a:buNone/>
            </a:pPr>
            <a:r>
              <a:rPr lang="en-US" sz="1800"/>
              <a:t>Bundling and auctions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9"/>
          <p:cNvSpPr>
            <a:spLocks noGrp="1" noChangeArrowheads="1"/>
          </p:cNvSpPr>
          <p:nvPr>
            <p:ph type="title"/>
          </p:nvPr>
        </p:nvSpPr>
        <p:spPr/>
        <p:txBody>
          <a:bodyPr/>
          <a:lstStyle/>
          <a:p>
            <a:r>
              <a:rPr lang="en-GB" smtClean="0"/>
              <a:t>Solving the Optimization Problem</a:t>
            </a:r>
            <a:endParaRPr lang="en-US" sz="2000" smtClean="0"/>
          </a:p>
        </p:txBody>
      </p:sp>
      <p:sp>
        <p:nvSpPr>
          <p:cNvPr id="30723" name="Rectangle 30"/>
          <p:cNvSpPr>
            <a:spLocks noGrp="1" noChangeArrowheads="1"/>
          </p:cNvSpPr>
          <p:nvPr>
            <p:ph type="body" sz="half" idx="1"/>
          </p:nvPr>
        </p:nvSpPr>
        <p:spPr>
          <a:xfrm>
            <a:off x="381000" y="1143000"/>
            <a:ext cx="4191000" cy="6886575"/>
          </a:xfrm>
          <a:noFill/>
        </p:spPr>
        <p:txBody>
          <a:bodyPr/>
          <a:lstStyle/>
          <a:p>
            <a:pPr>
              <a:buFont typeface="Arial" pitchFamily="34" charset="0"/>
              <a:buNone/>
            </a:pPr>
            <a:r>
              <a:rPr lang="en-GB" sz="2000" b="1" smtClean="0"/>
              <a:t>Need</a:t>
            </a:r>
          </a:p>
          <a:p>
            <a:r>
              <a:rPr lang="en-GB" sz="2000" smtClean="0"/>
              <a:t>The right type of optimization solver</a:t>
            </a:r>
          </a:p>
          <a:p>
            <a:endParaRPr lang="en-GB" sz="2000" smtClean="0"/>
          </a:p>
          <a:p>
            <a:r>
              <a:rPr lang="en-GB" sz="2000" smtClean="0">
                <a:solidFill>
                  <a:schemeClr val="tx2"/>
                </a:solidFill>
              </a:rPr>
              <a:t>Fast, reliable and scalable optimization engines</a:t>
            </a:r>
            <a:br>
              <a:rPr lang="en-GB" sz="2000" smtClean="0">
                <a:solidFill>
                  <a:schemeClr val="tx2"/>
                </a:solidFill>
              </a:rPr>
            </a:br>
            <a:r>
              <a:rPr lang="en-GB" sz="2000" smtClean="0">
                <a:solidFill>
                  <a:schemeClr val="tx2"/>
                </a:solidFill>
              </a:rPr>
              <a:t/>
            </a:r>
            <a:br>
              <a:rPr lang="en-GB" sz="2000" smtClean="0">
                <a:solidFill>
                  <a:schemeClr val="tx2"/>
                </a:solidFill>
              </a:rPr>
            </a:br>
            <a:endParaRPr lang="en-GB" sz="2000" smtClean="0">
              <a:solidFill>
                <a:schemeClr val="tx2"/>
              </a:solidFill>
            </a:endParaRPr>
          </a:p>
          <a:p>
            <a:pPr>
              <a:buFont typeface="Arial" pitchFamily="34" charset="0"/>
              <a:buNone/>
            </a:pPr>
            <a:endParaRPr lang="en-GB" sz="2000" smtClean="0"/>
          </a:p>
          <a:p>
            <a:r>
              <a:rPr lang="en-GB" sz="2000" smtClean="0"/>
              <a:t>Tuning of the solvers for best performance</a:t>
            </a:r>
          </a:p>
          <a:p>
            <a:endParaRPr lang="en-GB" sz="2000" smtClean="0"/>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30724" name="Rectangle 31"/>
          <p:cNvSpPr>
            <a:spLocks noGrp="1" noChangeArrowheads="1"/>
          </p:cNvSpPr>
          <p:nvPr>
            <p:ph type="body" sz="half" idx="2"/>
          </p:nvPr>
        </p:nvSpPr>
        <p:spPr>
          <a:xfrm>
            <a:off x="4724400" y="1143000"/>
            <a:ext cx="4191000" cy="4540250"/>
          </a:xfrm>
          <a:noFill/>
        </p:spPr>
        <p:txBody>
          <a:bodyPr/>
          <a:lstStyle/>
          <a:p>
            <a:pPr>
              <a:buFont typeface="Arial" pitchFamily="34" charset="0"/>
              <a:buNone/>
            </a:pPr>
            <a:r>
              <a:rPr lang="en-GB" sz="2000" b="1" smtClean="0"/>
              <a:t>Solution</a:t>
            </a:r>
          </a:p>
          <a:p>
            <a:r>
              <a:rPr lang="en-GB" sz="2000" smtClean="0"/>
              <a:t>Xpress-Solvers offer a wide range of solvers</a:t>
            </a:r>
          </a:p>
          <a:p>
            <a:endParaRPr lang="en-GB" sz="2000" smtClean="0"/>
          </a:p>
          <a:p>
            <a:r>
              <a:rPr lang="en-GB" sz="2000" smtClean="0">
                <a:solidFill>
                  <a:schemeClr val="tx2"/>
                </a:solidFill>
              </a:rPr>
              <a:t>All solvers contained in Xpress are best in class with fast heuristics and high performance parallel computing</a:t>
            </a:r>
          </a:p>
          <a:p>
            <a:endParaRPr lang="en-GB" sz="2000" smtClean="0"/>
          </a:p>
          <a:p>
            <a:r>
              <a:rPr lang="en-GB" sz="2000" smtClean="0"/>
              <a:t>Automatic Xpress-Tuner, FICO recommendations and support from development team</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MIP Performance across releases</a:t>
            </a:r>
          </a:p>
        </p:txBody>
      </p:sp>
      <p:sp>
        <p:nvSpPr>
          <p:cNvPr id="31747" name="Text Box 3"/>
          <p:cNvSpPr txBox="1">
            <a:spLocks noChangeArrowheads="1"/>
          </p:cNvSpPr>
          <p:nvPr/>
        </p:nvSpPr>
        <p:spPr bwMode="gray">
          <a:xfrm>
            <a:off x="685800" y="5943600"/>
            <a:ext cx="7315200" cy="228600"/>
          </a:xfrm>
          <a:prstGeom prst="rect">
            <a:avLst/>
          </a:prstGeom>
          <a:noFill/>
          <a:ln w="9525">
            <a:noFill/>
            <a:miter lim="800000"/>
            <a:headEnd/>
            <a:tailEnd/>
          </a:ln>
        </p:spPr>
        <p:txBody>
          <a:bodyPr>
            <a:spAutoFit/>
          </a:bodyPr>
          <a:lstStyle/>
          <a:p>
            <a:pPr marL="233363" indent="-233363">
              <a:buFont typeface="Arial" pitchFamily="34" charset="0"/>
              <a:buNone/>
            </a:pPr>
            <a:r>
              <a:rPr lang="en-GB" sz="1000"/>
              <a:t>Internal test set of 320 public and customer models</a:t>
            </a:r>
            <a:endParaRPr lang="en-US" sz="1000"/>
          </a:p>
        </p:txBody>
      </p:sp>
      <p:graphicFrame>
        <p:nvGraphicFramePr>
          <p:cNvPr id="6" name="Chart 5"/>
          <p:cNvGraphicFramePr>
            <a:graphicFrameLocks/>
          </p:cNvGraphicFramePr>
          <p:nvPr/>
        </p:nvGraphicFramePr>
        <p:xfrm>
          <a:off x="457200" y="1066800"/>
          <a:ext cx="8139113" cy="48720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9"/>
          <p:cNvSpPr>
            <a:spLocks noGrp="1" noChangeArrowheads="1"/>
          </p:cNvSpPr>
          <p:nvPr>
            <p:ph type="title"/>
          </p:nvPr>
        </p:nvSpPr>
        <p:spPr/>
        <p:txBody>
          <a:bodyPr/>
          <a:lstStyle/>
          <a:p>
            <a:r>
              <a:rPr lang="en-GB" smtClean="0"/>
              <a:t>Solving the Optimization Problem</a:t>
            </a:r>
            <a:endParaRPr lang="en-US" sz="2000" smtClean="0"/>
          </a:p>
        </p:txBody>
      </p:sp>
      <p:sp>
        <p:nvSpPr>
          <p:cNvPr id="32771" name="Rectangle 30"/>
          <p:cNvSpPr>
            <a:spLocks noGrp="1" noChangeArrowheads="1"/>
          </p:cNvSpPr>
          <p:nvPr>
            <p:ph type="body" sz="half" idx="1"/>
          </p:nvPr>
        </p:nvSpPr>
        <p:spPr>
          <a:xfrm>
            <a:off x="381000" y="1143000"/>
            <a:ext cx="4191000" cy="6886575"/>
          </a:xfrm>
          <a:noFill/>
        </p:spPr>
        <p:txBody>
          <a:bodyPr/>
          <a:lstStyle/>
          <a:p>
            <a:pPr>
              <a:buFont typeface="Arial" pitchFamily="34" charset="0"/>
              <a:buNone/>
            </a:pPr>
            <a:r>
              <a:rPr lang="en-GB" sz="2000" b="1" smtClean="0"/>
              <a:t>Need</a:t>
            </a:r>
          </a:p>
          <a:p>
            <a:r>
              <a:rPr lang="en-GB" sz="2000" smtClean="0"/>
              <a:t>The right type of optimization solver</a:t>
            </a:r>
          </a:p>
          <a:p>
            <a:endParaRPr lang="en-GB" sz="2000" smtClean="0"/>
          </a:p>
          <a:p>
            <a:r>
              <a:rPr lang="en-GB" sz="2000" smtClean="0"/>
              <a:t>Fast, reliable and scalable optimization engines</a:t>
            </a:r>
            <a:br>
              <a:rPr lang="en-GB" sz="2000" smtClean="0"/>
            </a:br>
            <a:r>
              <a:rPr lang="en-GB" sz="2000" smtClean="0"/>
              <a:t/>
            </a:r>
            <a:br>
              <a:rPr lang="en-GB" sz="2000" smtClean="0"/>
            </a:br>
            <a:endParaRPr lang="en-GB" sz="2000" smtClean="0"/>
          </a:p>
          <a:p>
            <a:pPr>
              <a:buFont typeface="Arial" pitchFamily="34" charset="0"/>
              <a:buNone/>
            </a:pPr>
            <a:endParaRPr lang="en-GB" sz="2000" smtClean="0"/>
          </a:p>
          <a:p>
            <a:r>
              <a:rPr lang="en-GB" sz="2000" smtClean="0">
                <a:solidFill>
                  <a:schemeClr val="tx2"/>
                </a:solidFill>
              </a:rPr>
              <a:t>Tuning of the solvers for best performance</a:t>
            </a:r>
          </a:p>
          <a:p>
            <a:endParaRPr lang="en-GB" sz="2000" smtClean="0"/>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32772" name="Rectangle 31"/>
          <p:cNvSpPr>
            <a:spLocks noGrp="1" noChangeArrowheads="1"/>
          </p:cNvSpPr>
          <p:nvPr>
            <p:ph type="body" sz="half" idx="2"/>
          </p:nvPr>
        </p:nvSpPr>
        <p:spPr>
          <a:xfrm>
            <a:off x="4724400" y="1143000"/>
            <a:ext cx="4191000" cy="4540250"/>
          </a:xfrm>
          <a:noFill/>
        </p:spPr>
        <p:txBody>
          <a:bodyPr/>
          <a:lstStyle/>
          <a:p>
            <a:pPr>
              <a:buFont typeface="Arial" pitchFamily="34" charset="0"/>
              <a:buNone/>
            </a:pPr>
            <a:r>
              <a:rPr lang="en-GB" sz="2000" b="1" smtClean="0"/>
              <a:t>Solution</a:t>
            </a:r>
          </a:p>
          <a:p>
            <a:r>
              <a:rPr lang="en-GB" sz="2000" smtClean="0"/>
              <a:t>Xpress-Solvers offer a wide range of solvers</a:t>
            </a:r>
          </a:p>
          <a:p>
            <a:endParaRPr lang="en-GB" sz="2000" smtClean="0"/>
          </a:p>
          <a:p>
            <a:r>
              <a:rPr lang="en-GB" sz="2000" smtClean="0"/>
              <a:t>All solvers contained in Xpress are best in class with fast heuristics and high performance parallel computing</a:t>
            </a:r>
          </a:p>
          <a:p>
            <a:endParaRPr lang="en-GB" sz="2000" smtClean="0"/>
          </a:p>
          <a:p>
            <a:r>
              <a:rPr lang="en-GB" sz="2000" smtClean="0">
                <a:solidFill>
                  <a:schemeClr val="tx2"/>
                </a:solidFill>
              </a:rPr>
              <a:t>Automatic Xpress-Tuner, FICO recommendations and support from development team</a:t>
            </a:r>
            <a:br>
              <a:rPr lang="en-GB" sz="2000" smtClean="0">
                <a:solidFill>
                  <a:schemeClr val="tx2"/>
                </a:solidFill>
              </a:rPr>
            </a:br>
            <a:endParaRPr lang="en-GB" sz="2000" smtClean="0">
              <a:solidFill>
                <a:schemeClr val="tx2"/>
              </a:solidFill>
            </a:endParaRP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68288" y="0"/>
            <a:ext cx="7275512" cy="887413"/>
          </a:xfrm>
        </p:spPr>
        <p:txBody>
          <a:bodyPr/>
          <a:lstStyle/>
          <a:p>
            <a:r>
              <a:rPr lang="en-US" smtClean="0"/>
              <a:t>Xpress-Tuner</a:t>
            </a:r>
            <a:r>
              <a:rPr lang="en-US" sz="2000" smtClean="0"/>
              <a:t>		</a:t>
            </a:r>
            <a:br>
              <a:rPr lang="en-US" sz="2000" smtClean="0"/>
            </a:br>
            <a:r>
              <a:rPr lang="en-US" sz="2000" smtClean="0"/>
              <a:t>How to Tune (Automatically) an Optimization Problem?</a:t>
            </a:r>
          </a:p>
        </p:txBody>
      </p:sp>
      <p:pic>
        <p:nvPicPr>
          <p:cNvPr id="33795" name="Picture 3" descr="TProbExplained"/>
          <p:cNvPicPr>
            <a:picLocks noChangeAspect="1" noChangeArrowheads="1"/>
          </p:cNvPicPr>
          <p:nvPr/>
        </p:nvPicPr>
        <p:blipFill>
          <a:blip r:embed="rId3" cstate="print"/>
          <a:srcRect/>
          <a:stretch>
            <a:fillRect/>
          </a:stretch>
        </p:blipFill>
        <p:spPr bwMode="auto">
          <a:xfrm>
            <a:off x="0" y="914400"/>
            <a:ext cx="9144000" cy="571500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Xpress-Tuner</a:t>
            </a:r>
            <a:br>
              <a:rPr lang="en-US" smtClean="0"/>
            </a:br>
            <a:r>
              <a:rPr lang="en-US" sz="2000" smtClean="0"/>
              <a:t>Tuning Process</a:t>
            </a:r>
          </a:p>
        </p:txBody>
      </p:sp>
      <p:pic>
        <p:nvPicPr>
          <p:cNvPr id="34819" name="Picture 3" descr="TRunExplained"/>
          <p:cNvPicPr>
            <a:picLocks noChangeAspect="1" noChangeArrowheads="1"/>
          </p:cNvPicPr>
          <p:nvPr/>
        </p:nvPicPr>
        <p:blipFill>
          <a:blip r:embed="rId3" cstate="print"/>
          <a:srcRect/>
          <a:stretch>
            <a:fillRect/>
          </a:stretch>
        </p:blipFill>
        <p:spPr bwMode="auto">
          <a:xfrm>
            <a:off x="0" y="1066800"/>
            <a:ext cx="9144000" cy="54165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4210" name="Rectangle 2"/>
          <p:cNvSpPr>
            <a:spLocks noGrp="1" noChangeArrowheads="1"/>
          </p:cNvSpPr>
          <p:nvPr>
            <p:ph type="title"/>
          </p:nvPr>
        </p:nvSpPr>
        <p:spPr/>
        <p:txBody>
          <a:bodyPr/>
          <a:lstStyle/>
          <a:p>
            <a:r>
              <a:rPr lang="en-US"/>
              <a:t>Why American Chose Xpress</a:t>
            </a:r>
          </a:p>
        </p:txBody>
      </p:sp>
      <p:sp>
        <p:nvSpPr>
          <p:cNvPr id="4574211" name="Rectangle 3"/>
          <p:cNvSpPr>
            <a:spLocks noGrp="1" noChangeArrowheads="1"/>
          </p:cNvSpPr>
          <p:nvPr>
            <p:ph type="body" idx="1"/>
          </p:nvPr>
        </p:nvSpPr>
        <p:spPr>
          <a:xfrm>
            <a:off x="381000" y="1143000"/>
            <a:ext cx="8534400" cy="2085975"/>
          </a:xfrm>
        </p:spPr>
        <p:txBody>
          <a:bodyPr/>
          <a:lstStyle/>
          <a:p>
            <a:pPr>
              <a:buFont typeface="Arial" charset="0"/>
              <a:buNone/>
            </a:pPr>
            <a:r>
              <a:rPr lang="en-US">
                <a:solidFill>
                  <a:srgbClr val="245A75"/>
                </a:solidFill>
              </a:rPr>
              <a:t>	“Xpress will allow us to meet today’s challenges and will provide us with an innovative and flexible platform available for future needs.”</a:t>
            </a:r>
          </a:p>
          <a:p>
            <a:pPr>
              <a:buFont typeface="Arial" charset="0"/>
              <a:buNone/>
            </a:pPr>
            <a:r>
              <a:rPr lang="en-US">
                <a:solidFill>
                  <a:srgbClr val="245A75"/>
                </a:solidFill>
              </a:rPr>
              <a:t>																																							Armando Silva</a:t>
            </a:r>
            <a:br>
              <a:rPr lang="en-US">
                <a:solidFill>
                  <a:srgbClr val="245A75"/>
                </a:solidFill>
              </a:rPr>
            </a:br>
            <a:r>
              <a:rPr lang="en-US">
                <a:solidFill>
                  <a:srgbClr val="245A75"/>
                </a:solidFill>
              </a:rPr>
              <a:t>																		Managing Director Operations Research</a:t>
            </a:r>
            <a:br>
              <a:rPr lang="en-US">
                <a:solidFill>
                  <a:srgbClr val="245A75"/>
                </a:solidFill>
              </a:rPr>
            </a:br>
            <a:r>
              <a:rPr lang="en-US">
                <a:solidFill>
                  <a:srgbClr val="245A75"/>
                </a:solidFill>
              </a:rPr>
              <a:t>																																				American Airlines</a:t>
            </a:r>
          </a:p>
        </p:txBody>
      </p:sp>
      <p:pic>
        <p:nvPicPr>
          <p:cNvPr id="4574212" name="Picture 4" descr="American 4522"/>
          <p:cNvPicPr>
            <a:picLocks noChangeAspect="1" noChangeArrowheads="1"/>
          </p:cNvPicPr>
          <p:nvPr/>
        </p:nvPicPr>
        <p:blipFill>
          <a:blip r:embed="rId3" cstate="print"/>
          <a:srcRect/>
          <a:stretch>
            <a:fillRect/>
          </a:stretch>
        </p:blipFill>
        <p:spPr bwMode="auto">
          <a:xfrm>
            <a:off x="4419600" y="3657600"/>
            <a:ext cx="4114800" cy="2781300"/>
          </a:xfrm>
          <a:prstGeom prst="rect">
            <a:avLst/>
          </a:prstGeom>
          <a:noFill/>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Xpress-Tuner</a:t>
            </a:r>
            <a:br>
              <a:rPr lang="en-US" smtClean="0"/>
            </a:br>
            <a:r>
              <a:rPr lang="en-US" sz="2000" smtClean="0"/>
              <a:t>Detailed Results</a:t>
            </a:r>
          </a:p>
        </p:txBody>
      </p:sp>
      <p:pic>
        <p:nvPicPr>
          <p:cNvPr id="35843" name="Picture 3" descr="TStrategyRankings"/>
          <p:cNvPicPr>
            <a:picLocks noChangeAspect="1" noChangeArrowheads="1"/>
          </p:cNvPicPr>
          <p:nvPr/>
        </p:nvPicPr>
        <p:blipFill>
          <a:blip r:embed="rId3" cstate="print"/>
          <a:srcRect/>
          <a:stretch>
            <a:fillRect/>
          </a:stretch>
        </p:blipFill>
        <p:spPr bwMode="auto">
          <a:xfrm>
            <a:off x="0" y="990600"/>
            <a:ext cx="9144000" cy="5518150"/>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9"/>
          <p:cNvSpPr>
            <a:spLocks noGrp="1" noChangeArrowheads="1"/>
          </p:cNvSpPr>
          <p:nvPr>
            <p:ph type="title"/>
          </p:nvPr>
        </p:nvSpPr>
        <p:spPr/>
        <p:txBody>
          <a:bodyPr/>
          <a:lstStyle/>
          <a:p>
            <a:r>
              <a:rPr lang="en-GB" smtClean="0"/>
              <a:t>Solving Hard and Large Optimization Problems</a:t>
            </a:r>
            <a:endParaRPr lang="en-US" sz="2000" smtClean="0"/>
          </a:p>
        </p:txBody>
      </p:sp>
      <p:sp>
        <p:nvSpPr>
          <p:cNvPr id="36867" name="Rectangle 30"/>
          <p:cNvSpPr>
            <a:spLocks noGrp="1" noChangeArrowheads="1"/>
          </p:cNvSpPr>
          <p:nvPr>
            <p:ph type="body" sz="half" idx="1"/>
          </p:nvPr>
        </p:nvSpPr>
        <p:spPr>
          <a:xfrm>
            <a:off x="381000" y="1143000"/>
            <a:ext cx="4191000" cy="6502400"/>
          </a:xfrm>
          <a:noFill/>
        </p:spPr>
        <p:txBody>
          <a:bodyPr/>
          <a:lstStyle/>
          <a:p>
            <a:pPr>
              <a:buFont typeface="Arial" pitchFamily="34" charset="0"/>
              <a:buNone/>
            </a:pPr>
            <a:r>
              <a:rPr lang="en-GB" sz="2000" b="1" smtClean="0"/>
              <a:t>Need</a:t>
            </a:r>
          </a:p>
          <a:p>
            <a:r>
              <a:rPr lang="en-GB" sz="2000" smtClean="0">
                <a:solidFill>
                  <a:schemeClr val="tx2"/>
                </a:solidFill>
              </a:rPr>
              <a:t>Solve hard optimization problems</a:t>
            </a:r>
          </a:p>
          <a:p>
            <a:endParaRPr lang="en-GB" sz="2000" smtClean="0"/>
          </a:p>
          <a:p>
            <a:endParaRPr lang="en-GB" sz="2000" smtClean="0"/>
          </a:p>
          <a:p>
            <a:r>
              <a:rPr lang="en-GB" sz="2000" smtClean="0"/>
              <a:t>Solve ultra large optimization problems</a:t>
            </a:r>
          </a:p>
          <a:p>
            <a:endParaRPr lang="en-GB" sz="2000" smtClean="0"/>
          </a:p>
          <a:p>
            <a:endParaRPr lang="en-GB" sz="2000" smtClean="0"/>
          </a:p>
          <a:p>
            <a:r>
              <a:rPr lang="en-GB" sz="2000" smtClean="0"/>
              <a:t>Solving very hard and very large problems in short time</a:t>
            </a:r>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36868" name="Rectangle 31"/>
          <p:cNvSpPr>
            <a:spLocks noGrp="1" noChangeArrowheads="1"/>
          </p:cNvSpPr>
          <p:nvPr>
            <p:ph type="body" sz="half" idx="2"/>
          </p:nvPr>
        </p:nvSpPr>
        <p:spPr>
          <a:xfrm>
            <a:off x="4724400" y="1143000"/>
            <a:ext cx="4191000" cy="4816475"/>
          </a:xfrm>
          <a:noFill/>
        </p:spPr>
        <p:txBody>
          <a:bodyPr/>
          <a:lstStyle/>
          <a:p>
            <a:pPr>
              <a:buFont typeface="Arial" pitchFamily="34" charset="0"/>
              <a:buNone/>
            </a:pPr>
            <a:r>
              <a:rPr lang="en-GB" sz="2000" b="1" smtClean="0"/>
              <a:t>Solution</a:t>
            </a:r>
          </a:p>
          <a:p>
            <a:r>
              <a:rPr lang="en-GB" sz="2000" smtClean="0">
                <a:solidFill>
                  <a:schemeClr val="tx2"/>
                </a:solidFill>
              </a:rPr>
              <a:t>Xpress-Solvers are often able to solve problems that other solvers can’t solve</a:t>
            </a:r>
          </a:p>
          <a:p>
            <a:endParaRPr lang="en-GB" sz="2000" smtClean="0"/>
          </a:p>
          <a:p>
            <a:r>
              <a:rPr lang="en-GB" sz="2000" smtClean="0"/>
              <a:t>Xpress is first to support true 64bit for modelling and optimization</a:t>
            </a:r>
          </a:p>
          <a:p>
            <a:pPr>
              <a:buFont typeface="Arial" pitchFamily="34" charset="0"/>
              <a:buNone/>
            </a:pPr>
            <a:endParaRPr lang="en-GB" sz="2000" smtClean="0"/>
          </a:p>
          <a:p>
            <a:r>
              <a:rPr lang="en-GB" sz="2000" smtClean="0"/>
              <a:t>Xpress-Mosel is a full programming language with unique features for problem decomposition and distributed computing </a:t>
            </a:r>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2400" y="0"/>
            <a:ext cx="7315200" cy="838200"/>
          </a:xfrm>
        </p:spPr>
        <p:txBody>
          <a:bodyPr/>
          <a:lstStyle/>
          <a:p>
            <a:pPr eaLnBrk="1" hangingPunct="1">
              <a:tabLst>
                <a:tab pos="2286000" algn="l"/>
                <a:tab pos="7772400" algn="r"/>
              </a:tabLst>
            </a:pPr>
            <a:r>
              <a:rPr lang="en-US" sz="2000" smtClean="0"/>
              <a:t>The MIPLIB 2003 Experience</a:t>
            </a:r>
          </a:p>
        </p:txBody>
      </p:sp>
      <p:graphicFrame>
        <p:nvGraphicFramePr>
          <p:cNvPr id="4731907" name="Group 3"/>
          <p:cNvGraphicFramePr>
            <a:graphicFrameLocks noGrp="1"/>
          </p:cNvGraphicFramePr>
          <p:nvPr>
            <p:ph/>
          </p:nvPr>
        </p:nvGraphicFramePr>
        <p:xfrm>
          <a:off x="228600" y="1143000"/>
          <a:ext cx="7904163" cy="4827591"/>
        </p:xfrm>
        <a:graphic>
          <a:graphicData uri="http://schemas.openxmlformats.org/drawingml/2006/table">
            <a:tbl>
              <a:tblPr>
                <a:effectLst>
                  <a:outerShdw blurRad="50800" dist="38100" dir="2700000" algn="tl" rotWithShape="0">
                    <a:prstClr val="black">
                      <a:alpha val="40000"/>
                    </a:prstClr>
                  </a:outerShdw>
                </a:effectLst>
              </a:tblPr>
              <a:tblGrid>
                <a:gridCol w="1824038"/>
                <a:gridCol w="2279650"/>
                <a:gridCol w="2205037"/>
                <a:gridCol w="1595438"/>
              </a:tblGrid>
              <a:tr h="609600">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Problem</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Old Best Known Obj. Value (*)</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Xpress Improved Obj. Value (**)</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GAIN</a:t>
                      </a:r>
                      <a:br>
                        <a:rPr kumimoji="0" lang="en-US" sz="1600" b="0" i="0" u="none" strike="noStrike" cap="none" normalizeH="0" baseline="0" smtClean="0">
                          <a:ln>
                            <a:noFill/>
                          </a:ln>
                          <a:solidFill>
                            <a:schemeClr val="tx1"/>
                          </a:solidFill>
                          <a:effectLst/>
                          <a:latin typeface="Arial" pitchFamily="34" charset="0"/>
                          <a:cs typeface="Arial" pitchFamily="34" charset="0"/>
                        </a:rPr>
                      </a:br>
                      <a:r>
                        <a:rPr kumimoji="0" lang="en-US" sz="1600" b="0" i="0" u="none" strike="noStrike" cap="none" normalizeH="0" baseline="0" smtClean="0">
                          <a:ln>
                            <a:noFill/>
                          </a:ln>
                          <a:solidFill>
                            <a:schemeClr val="tx1"/>
                          </a:solidFill>
                          <a:effectLst/>
                          <a:latin typeface="Arial" pitchFamily="34" charset="0"/>
                          <a:cs typeface="Arial" pitchFamily="34" charset="0"/>
                        </a:rPr>
                        <a:t>(|1-(**)/(*)|)</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accent2"/>
                    </a:solid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atlanta-ip</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95.009549704</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90.00987861</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5.3%</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msc98-ip</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20980991.006</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19839497.006</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5.4%</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488950">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protfold</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-30</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-31</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3.3%</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488950">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rd-rplusc-21</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171182</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165395.2753</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3.4%</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sp97ar</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38100" cap="flat" cmpd="sng" algn="ctr">
                      <a:solidFill>
                        <a:srgbClr val="6633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664565103.76</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38100" cap="flat" cmpd="sng" algn="ctr">
                      <a:solidFill>
                        <a:srgbClr val="663300"/>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660705646.5</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38100" cap="flat" cmpd="sng" algn="ctr">
                      <a:solidFill>
                        <a:srgbClr val="663300"/>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0.6%</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38100" cap="flat" cmpd="sng" algn="ctr">
                      <a:solidFill>
                        <a:srgbClr val="663300"/>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stp3d</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38100" cap="flat" cmpd="sng" algn="ctr">
                      <a:solidFill>
                        <a:srgbClr val="663300"/>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unknown</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38100" cap="flat" cmpd="sng" algn="ctr">
                      <a:solidFill>
                        <a:srgbClr val="663300"/>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500.736</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38100" cap="flat" cmpd="sng" algn="ctr">
                      <a:solidFill>
                        <a:srgbClr val="663300"/>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N/A</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38100" cap="flat" cmpd="sng" algn="ctr">
                      <a:solidFill>
                        <a:srgbClr val="663300"/>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58775">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ds</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283.4425</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116.59</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58.9%</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momentum3</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370177.036</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236426.335</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36.1%</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t1717</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193221</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170195</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11.9%</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58775">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liu</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1172</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1102</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5.9%</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60363">
                <a:tc>
                  <a:txBody>
                    <a:bodyPr/>
                    <a:lstStyle/>
                    <a:p>
                      <a:pPr marL="0" marR="0" lvl="0" indent="0" algn="ct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dano3mip</a:t>
                      </a:r>
                    </a:p>
                  </a:txBody>
                  <a:tcPr anchor="ct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691.2</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687.733333</a:t>
                      </a:r>
                    </a:p>
                  </a:txBody>
                  <a:tcPr anchor="ct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158750" rtl="0" eaLnBrk="0" fontAlgn="base" latinLnBrk="0" hangingPunct="0">
                        <a:lnSpc>
                          <a:spcPct val="90000"/>
                        </a:lnSpc>
                        <a:spcBef>
                          <a:spcPct val="55000"/>
                        </a:spcBef>
                        <a:spcAft>
                          <a:spcPct val="0"/>
                        </a:spcAft>
                        <a:buClr>
                          <a:schemeClr val="tx1"/>
                        </a:buClr>
                        <a:buSzTx/>
                        <a:buFont typeface="Arial" pitchFamily="34" charset="0"/>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0.5%</a:t>
                      </a:r>
                    </a:p>
                  </a:txBody>
                  <a:tcPr anchor="ct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4731978" name="Text Box 74"/>
          <p:cNvSpPr txBox="1">
            <a:spLocks noChangeArrowheads="1"/>
          </p:cNvSpPr>
          <p:nvPr/>
        </p:nvSpPr>
        <p:spPr bwMode="auto">
          <a:xfrm rot="16200000">
            <a:off x="7734300" y="2825234"/>
            <a:ext cx="1905000" cy="369332"/>
          </a:xfrm>
          <a:prstGeom prst="rect">
            <a:avLst/>
          </a:prstGeom>
          <a:noFill/>
          <a:ln w="9525">
            <a:noFill/>
            <a:miter lim="800000"/>
            <a:headEnd/>
            <a:tailEnd/>
          </a:ln>
          <a:effectLst>
            <a:outerShdw dist="17961" dir="2700000" algn="ctr" rotWithShape="0">
              <a:schemeClr val="hlink"/>
            </a:outerShdw>
          </a:effectLst>
        </p:spPr>
        <p:txBody>
          <a:bodyPr>
            <a:spAutoFit/>
          </a:bodyPr>
          <a:lstStyle/>
          <a:p>
            <a:pPr algn="ctr">
              <a:buNone/>
              <a:defRPr/>
            </a:pPr>
            <a:r>
              <a:rPr lang="en-US" sz="2000" b="1" dirty="0">
                <a:solidFill>
                  <a:srgbClr val="66FF33"/>
                </a:solidFill>
                <a:latin typeface="Frutiger 45 Light" pitchFamily="34" charset="0"/>
                <a:cs typeface="Arial" charset="0"/>
              </a:rPr>
              <a:t>Optimal</a:t>
            </a:r>
          </a:p>
        </p:txBody>
      </p:sp>
      <p:sp>
        <p:nvSpPr>
          <p:cNvPr id="4731979" name="Text Box 75"/>
          <p:cNvSpPr txBox="1">
            <a:spLocks noChangeArrowheads="1"/>
          </p:cNvSpPr>
          <p:nvPr/>
        </p:nvSpPr>
        <p:spPr bwMode="auto">
          <a:xfrm rot="16200000">
            <a:off x="7924800" y="4996934"/>
            <a:ext cx="1676400" cy="369332"/>
          </a:xfrm>
          <a:prstGeom prst="rect">
            <a:avLst/>
          </a:prstGeom>
          <a:noFill/>
          <a:ln w="9525">
            <a:noFill/>
            <a:miter lim="800000"/>
            <a:headEnd/>
            <a:tailEnd/>
          </a:ln>
          <a:effectLst>
            <a:outerShdw dist="17961" dir="2700000" algn="ctr" rotWithShape="0">
              <a:srgbClr val="FFFFFF"/>
            </a:outerShdw>
          </a:effectLst>
        </p:spPr>
        <p:txBody>
          <a:bodyPr>
            <a:spAutoFit/>
          </a:bodyPr>
          <a:lstStyle/>
          <a:p>
            <a:pPr algn="ctr">
              <a:buNone/>
              <a:defRPr/>
            </a:pPr>
            <a:r>
              <a:rPr lang="en-US" sz="2000" b="1" dirty="0">
                <a:solidFill>
                  <a:srgbClr val="FF0000"/>
                </a:solidFill>
                <a:latin typeface="Frutiger 45 Light" pitchFamily="34" charset="0"/>
                <a:cs typeface="Arial" charset="0"/>
              </a:rPr>
              <a:t>Unsolved</a:t>
            </a:r>
          </a:p>
        </p:txBody>
      </p:sp>
      <p:sp>
        <p:nvSpPr>
          <p:cNvPr id="37894" name="Line 76"/>
          <p:cNvSpPr>
            <a:spLocks noChangeShapeType="1"/>
          </p:cNvSpPr>
          <p:nvPr/>
        </p:nvSpPr>
        <p:spPr bwMode="auto">
          <a:xfrm>
            <a:off x="8458200" y="2057400"/>
            <a:ext cx="0" cy="1981200"/>
          </a:xfrm>
          <a:prstGeom prst="line">
            <a:avLst/>
          </a:prstGeom>
          <a:noFill/>
          <a:ln w="76200">
            <a:solidFill>
              <a:srgbClr val="66FF33"/>
            </a:solidFill>
            <a:round/>
            <a:headEnd type="triangle" w="med" len="med"/>
            <a:tailEnd type="triangle" w="med" len="med"/>
          </a:ln>
        </p:spPr>
        <p:txBody>
          <a:bodyPr/>
          <a:lstStyle/>
          <a:p>
            <a:endParaRPr lang="en-US"/>
          </a:p>
        </p:txBody>
      </p:sp>
      <p:sp>
        <p:nvSpPr>
          <p:cNvPr id="37895" name="Line 77"/>
          <p:cNvSpPr>
            <a:spLocks noChangeShapeType="1"/>
          </p:cNvSpPr>
          <p:nvPr/>
        </p:nvSpPr>
        <p:spPr bwMode="auto">
          <a:xfrm>
            <a:off x="8458200" y="4038600"/>
            <a:ext cx="0" cy="1981200"/>
          </a:xfrm>
          <a:prstGeom prst="line">
            <a:avLst/>
          </a:prstGeom>
          <a:noFill/>
          <a:ln w="76200">
            <a:solidFill>
              <a:srgbClr val="FF0000"/>
            </a:solidFill>
            <a:round/>
            <a:headEnd type="triangle" w="med" len="med"/>
            <a:tailEnd type="triangle" w="med" len="med"/>
          </a:ln>
        </p:spPr>
        <p:txBody>
          <a:bodyPr/>
          <a:lstStyle/>
          <a:p>
            <a:endParaRPr lang="en-US"/>
          </a:p>
        </p:txBody>
      </p:sp>
      <p:sp>
        <p:nvSpPr>
          <p:cNvPr id="4731982" name="Text Box 78"/>
          <p:cNvSpPr txBox="1">
            <a:spLocks noChangeArrowheads="1"/>
          </p:cNvSpPr>
          <p:nvPr/>
        </p:nvSpPr>
        <p:spPr bwMode="gray">
          <a:xfrm>
            <a:off x="152400" y="3124200"/>
            <a:ext cx="8610600" cy="1411288"/>
          </a:xfrm>
          <a:prstGeom prst="rect">
            <a:avLst/>
          </a:prstGeom>
          <a:solidFill>
            <a:srgbClr val="FFFFCC"/>
          </a:solidFill>
          <a:ln w="38100" algn="ctr">
            <a:solidFill>
              <a:schemeClr val="tx2"/>
            </a:solidFill>
            <a:miter lim="800000"/>
            <a:headEnd/>
            <a:tailEnd/>
          </a:ln>
          <a:effectLst>
            <a:outerShdw blurRad="50800" dist="38100" dir="2700000" algn="tl" rotWithShape="0">
              <a:prstClr val="black">
                <a:alpha val="40000"/>
              </a:prstClr>
            </a:outerShdw>
          </a:effectLst>
        </p:spPr>
        <p:txBody>
          <a:bodyPr lIns="45720" rIns="45720">
            <a:spAutoFit/>
          </a:bodyPr>
          <a:lstStyle/>
          <a:p>
            <a:pPr marL="228600" indent="-228600">
              <a:buClr>
                <a:schemeClr val="tx2"/>
              </a:buClr>
              <a:buSzPct val="75000"/>
              <a:buFont typeface="Wingdings" pitchFamily="2" charset="2"/>
              <a:buNone/>
              <a:defRPr/>
            </a:pPr>
            <a:r>
              <a:rPr lang="en-US" sz="2000" dirty="0">
                <a:latin typeface="Arial" charset="0"/>
                <a:cs typeface="Arial" charset="0"/>
              </a:rPr>
              <a:t>Solving Hard Mixed Integer Programming Problems with Xpress-MP: </a:t>
            </a:r>
            <a:br>
              <a:rPr lang="en-US" sz="2000" dirty="0">
                <a:latin typeface="Arial" charset="0"/>
                <a:cs typeface="Arial" charset="0"/>
              </a:rPr>
            </a:br>
            <a:r>
              <a:rPr lang="en-US" sz="2000" dirty="0">
                <a:latin typeface="Arial" charset="0"/>
                <a:cs typeface="Arial" charset="0"/>
              </a:rPr>
              <a:t>A MIPLIB 2003 Case Study, </a:t>
            </a:r>
            <a:r>
              <a:rPr lang="en-US" sz="2000" b="1" dirty="0">
                <a:latin typeface="Arial" charset="0"/>
                <a:cs typeface="Arial" charset="0"/>
              </a:rPr>
              <a:t>Informs Journal on Computing</a:t>
            </a:r>
            <a:r>
              <a:rPr lang="en-US" sz="2000" dirty="0">
                <a:latin typeface="Arial" charset="0"/>
                <a:cs typeface="Arial" charset="0"/>
              </a:rPr>
              <a:t>, 2009</a:t>
            </a:r>
            <a:br>
              <a:rPr lang="en-US" sz="2000" dirty="0">
                <a:latin typeface="Arial" charset="0"/>
                <a:cs typeface="Arial" charset="0"/>
              </a:rPr>
            </a:br>
            <a:endParaRPr lang="en-US" sz="2000" dirty="0">
              <a:latin typeface="Arial" charset="0"/>
              <a:cs typeface="Arial" charset="0"/>
            </a:endParaRPr>
          </a:p>
          <a:p>
            <a:pPr marL="228600" indent="-228600">
              <a:buClr>
                <a:schemeClr val="tx2"/>
              </a:buClr>
              <a:buSzPct val="75000"/>
              <a:buFont typeface="Wingdings" pitchFamily="2" charset="2"/>
              <a:buNone/>
              <a:defRPr/>
            </a:pPr>
            <a:r>
              <a:rPr lang="en-US" sz="1600" i="1" dirty="0">
                <a:latin typeface="Arial" charset="0"/>
                <a:cs typeface="Arial" charset="0"/>
              </a:rPr>
              <a:t>by Richard Laundy, Michael Perregaard, Gabriel Tavares, Horia Tipi, and Alkis Vazacopoulos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31982"/>
                                        </p:tgtEl>
                                        <p:attrNameLst>
                                          <p:attrName>style.visibility</p:attrName>
                                        </p:attrNameLst>
                                      </p:cBhvr>
                                      <p:to>
                                        <p:strVal val="visible"/>
                                      </p:to>
                                    </p:set>
                                    <p:anim calcmode="lin" valueType="num">
                                      <p:cBhvr additive="base">
                                        <p:cTn id="7" dur="500" fill="hold"/>
                                        <p:tgtEl>
                                          <p:spTgt spid="4731982"/>
                                        </p:tgtEl>
                                        <p:attrNameLst>
                                          <p:attrName>ppt_x</p:attrName>
                                        </p:attrNameLst>
                                      </p:cBhvr>
                                      <p:tavLst>
                                        <p:tav tm="0">
                                          <p:val>
                                            <p:strVal val="#ppt_x"/>
                                          </p:val>
                                        </p:tav>
                                        <p:tav tm="100000">
                                          <p:val>
                                            <p:strVal val="#ppt_x"/>
                                          </p:val>
                                        </p:tav>
                                      </p:tavLst>
                                    </p:anim>
                                    <p:anim calcmode="lin" valueType="num">
                                      <p:cBhvr additive="base">
                                        <p:cTn id="8" dur="500" fill="hold"/>
                                        <p:tgtEl>
                                          <p:spTgt spid="47319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3198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9"/>
          <p:cNvSpPr>
            <a:spLocks noGrp="1" noChangeArrowheads="1"/>
          </p:cNvSpPr>
          <p:nvPr>
            <p:ph type="title"/>
          </p:nvPr>
        </p:nvSpPr>
        <p:spPr/>
        <p:txBody>
          <a:bodyPr/>
          <a:lstStyle/>
          <a:p>
            <a:r>
              <a:rPr lang="en-GB" smtClean="0"/>
              <a:t>Solving Hard and Large Optimization Problems</a:t>
            </a:r>
            <a:endParaRPr lang="en-US" sz="2000" smtClean="0"/>
          </a:p>
        </p:txBody>
      </p:sp>
      <p:sp>
        <p:nvSpPr>
          <p:cNvPr id="38915" name="Rectangle 30"/>
          <p:cNvSpPr>
            <a:spLocks noGrp="1" noChangeArrowheads="1"/>
          </p:cNvSpPr>
          <p:nvPr>
            <p:ph type="body" sz="half" idx="1"/>
          </p:nvPr>
        </p:nvSpPr>
        <p:spPr>
          <a:xfrm>
            <a:off x="381000" y="1143000"/>
            <a:ext cx="4191000" cy="6502400"/>
          </a:xfrm>
          <a:noFill/>
        </p:spPr>
        <p:txBody>
          <a:bodyPr/>
          <a:lstStyle/>
          <a:p>
            <a:pPr>
              <a:buFont typeface="Arial" pitchFamily="34" charset="0"/>
              <a:buNone/>
            </a:pPr>
            <a:r>
              <a:rPr lang="en-GB" sz="2000" b="1" smtClean="0"/>
              <a:t>Need</a:t>
            </a:r>
          </a:p>
          <a:p>
            <a:r>
              <a:rPr lang="en-GB" sz="2000" smtClean="0"/>
              <a:t>Solve hard optimization problems</a:t>
            </a:r>
          </a:p>
          <a:p>
            <a:endParaRPr lang="en-GB" sz="2000" smtClean="0"/>
          </a:p>
          <a:p>
            <a:endParaRPr lang="en-GB" sz="2000" smtClean="0"/>
          </a:p>
          <a:p>
            <a:r>
              <a:rPr lang="en-GB" sz="2000" smtClean="0">
                <a:solidFill>
                  <a:schemeClr val="tx2"/>
                </a:solidFill>
              </a:rPr>
              <a:t>Solve ultra large optimization problems</a:t>
            </a:r>
          </a:p>
          <a:p>
            <a:endParaRPr lang="en-GB" sz="2000" smtClean="0"/>
          </a:p>
          <a:p>
            <a:endParaRPr lang="en-GB" sz="2000" smtClean="0"/>
          </a:p>
          <a:p>
            <a:r>
              <a:rPr lang="en-GB" sz="2000" smtClean="0"/>
              <a:t>Solving very hard and very large problems in short time</a:t>
            </a:r>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38916" name="Rectangle 31"/>
          <p:cNvSpPr>
            <a:spLocks noGrp="1" noChangeArrowheads="1"/>
          </p:cNvSpPr>
          <p:nvPr>
            <p:ph type="body" sz="half" idx="2"/>
          </p:nvPr>
        </p:nvSpPr>
        <p:spPr>
          <a:xfrm>
            <a:off x="4724400" y="1143000"/>
            <a:ext cx="4191000" cy="4816475"/>
          </a:xfrm>
          <a:noFill/>
        </p:spPr>
        <p:txBody>
          <a:bodyPr/>
          <a:lstStyle/>
          <a:p>
            <a:pPr>
              <a:buFont typeface="Arial" pitchFamily="34" charset="0"/>
              <a:buNone/>
            </a:pPr>
            <a:r>
              <a:rPr lang="en-GB" sz="2000" b="1" smtClean="0"/>
              <a:t>Solution</a:t>
            </a:r>
          </a:p>
          <a:p>
            <a:r>
              <a:rPr lang="en-GB" sz="2000" smtClean="0"/>
              <a:t>Xpress-Solvers are often able to solve problems that other solvers can’t solve</a:t>
            </a:r>
          </a:p>
          <a:p>
            <a:endParaRPr lang="en-GB" sz="2000" smtClean="0"/>
          </a:p>
          <a:p>
            <a:r>
              <a:rPr lang="en-GB" sz="2000" smtClean="0">
                <a:solidFill>
                  <a:schemeClr val="tx2"/>
                </a:solidFill>
              </a:rPr>
              <a:t>Xpress is first to support true 64bit for modelling and optimization</a:t>
            </a:r>
          </a:p>
          <a:p>
            <a:pPr>
              <a:buFont typeface="Arial" pitchFamily="34" charset="0"/>
              <a:buNone/>
            </a:pPr>
            <a:endParaRPr lang="en-GB" sz="2000" smtClean="0"/>
          </a:p>
          <a:p>
            <a:r>
              <a:rPr lang="en-GB" sz="2000" smtClean="0"/>
              <a:t>Xpress-Mosel is a full programming language with unique features for problem decomposition and distributed computing </a:t>
            </a:r>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C:\Users\OliverBastert\Desktop\Everest_kalapatthar_crop.jpg"/>
          <p:cNvPicPr>
            <a:picLocks noChangeAspect="1" noChangeArrowheads="1"/>
          </p:cNvPicPr>
          <p:nvPr/>
        </p:nvPicPr>
        <p:blipFill>
          <a:blip r:embed="rId3" cstate="print"/>
          <a:srcRect t="9448" b="9448"/>
          <a:stretch>
            <a:fillRect/>
          </a:stretch>
        </p:blipFill>
        <p:spPr bwMode="auto">
          <a:xfrm>
            <a:off x="0" y="1104900"/>
            <a:ext cx="9144000" cy="4987925"/>
          </a:xfrm>
          <a:prstGeom prst="rect">
            <a:avLst/>
          </a:prstGeom>
          <a:noFill/>
          <a:ln w="9525">
            <a:noFill/>
            <a:miter lim="800000"/>
            <a:headEnd/>
            <a:tailEnd/>
          </a:ln>
        </p:spPr>
      </p:pic>
      <p:sp>
        <p:nvSpPr>
          <p:cNvPr id="39939" name="TextBox 8"/>
          <p:cNvSpPr txBox="1">
            <a:spLocks noChangeArrowheads="1"/>
          </p:cNvSpPr>
          <p:nvPr/>
        </p:nvSpPr>
        <p:spPr bwMode="auto">
          <a:xfrm>
            <a:off x="381000" y="6362700"/>
            <a:ext cx="4573588" cy="257175"/>
          </a:xfrm>
          <a:prstGeom prst="rect">
            <a:avLst/>
          </a:prstGeom>
          <a:noFill/>
          <a:ln w="9525">
            <a:noFill/>
            <a:miter lim="800000"/>
            <a:headEnd/>
            <a:tailEnd/>
          </a:ln>
        </p:spPr>
        <p:txBody>
          <a:bodyPr>
            <a:spAutoFit/>
          </a:bodyPr>
          <a:lstStyle/>
          <a:p>
            <a:pPr>
              <a:buFont typeface="Arial" pitchFamily="34" charset="0"/>
              <a:buNone/>
            </a:pPr>
            <a:r>
              <a:rPr lang="en-US" sz="1200"/>
              <a:t>Mount Everest from Kalapatthar, photo by Pavel Novak</a:t>
            </a:r>
          </a:p>
        </p:txBody>
      </p:sp>
      <p:sp>
        <p:nvSpPr>
          <p:cNvPr id="39940" name="Rectangle 8"/>
          <p:cNvSpPr>
            <a:spLocks noGrp="1" noChangeArrowheads="1"/>
          </p:cNvSpPr>
          <p:nvPr>
            <p:ph type="title"/>
          </p:nvPr>
        </p:nvSpPr>
        <p:spPr/>
        <p:txBody>
          <a:bodyPr/>
          <a:lstStyle/>
          <a:p>
            <a:pPr eaLnBrk="1" hangingPunct="1"/>
            <a:r>
              <a:rPr lang="en-GB" smtClean="0"/>
              <a:t>Solvable Problem Size</a:t>
            </a:r>
            <a:br>
              <a:rPr lang="en-GB" smtClean="0"/>
            </a:br>
            <a:r>
              <a:rPr lang="en-GB" sz="2000" smtClean="0"/>
              <a:t>True 64bit support</a:t>
            </a:r>
            <a:endParaRPr lang="en-US" sz="2000" smtClean="0"/>
          </a:p>
        </p:txBody>
      </p:sp>
      <p:sp>
        <p:nvSpPr>
          <p:cNvPr id="5" name="TextBox 4"/>
          <p:cNvSpPr txBox="1"/>
          <p:nvPr/>
        </p:nvSpPr>
        <p:spPr>
          <a:xfrm>
            <a:off x="304800" y="1371600"/>
            <a:ext cx="8686800" cy="452438"/>
          </a:xfrm>
          <a:prstGeom prst="rect">
            <a:avLst/>
          </a:prstGeom>
          <a:noFill/>
        </p:spPr>
        <p:txBody>
          <a:bodyPr>
            <a:spAutoFit/>
          </a:bodyPr>
          <a:lstStyle/>
          <a:p>
            <a:pPr>
              <a:buFont typeface="Arial" pitchFamily="34" charset="0"/>
              <a:buNone/>
              <a:defRPr/>
            </a:pPr>
            <a:r>
              <a:rPr lang="en-US" dirty="0">
                <a:solidFill>
                  <a:schemeClr val="accent3"/>
                </a:solidFill>
              </a:rPr>
              <a:t>Solve problems with more than 2,147,483,647 non-zeros</a:t>
            </a:r>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9"/>
          <p:cNvSpPr>
            <a:spLocks noGrp="1" noChangeArrowheads="1"/>
          </p:cNvSpPr>
          <p:nvPr>
            <p:ph type="title"/>
          </p:nvPr>
        </p:nvSpPr>
        <p:spPr/>
        <p:txBody>
          <a:bodyPr/>
          <a:lstStyle/>
          <a:p>
            <a:r>
              <a:rPr lang="en-GB" smtClean="0"/>
              <a:t>Solving Hard and Large Optimization Problems</a:t>
            </a:r>
            <a:endParaRPr lang="en-US" sz="2000" smtClean="0"/>
          </a:p>
        </p:txBody>
      </p:sp>
      <p:sp>
        <p:nvSpPr>
          <p:cNvPr id="40963" name="Rectangle 30"/>
          <p:cNvSpPr>
            <a:spLocks noGrp="1" noChangeArrowheads="1"/>
          </p:cNvSpPr>
          <p:nvPr>
            <p:ph type="body" sz="half" idx="1"/>
          </p:nvPr>
        </p:nvSpPr>
        <p:spPr>
          <a:xfrm>
            <a:off x="381000" y="1143000"/>
            <a:ext cx="4191000" cy="6502400"/>
          </a:xfrm>
          <a:noFill/>
        </p:spPr>
        <p:txBody>
          <a:bodyPr/>
          <a:lstStyle/>
          <a:p>
            <a:pPr>
              <a:buFont typeface="Arial" pitchFamily="34" charset="0"/>
              <a:buNone/>
            </a:pPr>
            <a:r>
              <a:rPr lang="en-GB" sz="2000" b="1" smtClean="0"/>
              <a:t>Need</a:t>
            </a:r>
          </a:p>
          <a:p>
            <a:r>
              <a:rPr lang="en-GB" sz="2000" smtClean="0"/>
              <a:t>Solve hard optimization problems</a:t>
            </a:r>
          </a:p>
          <a:p>
            <a:endParaRPr lang="en-GB" sz="2000" smtClean="0"/>
          </a:p>
          <a:p>
            <a:endParaRPr lang="en-GB" sz="2000" smtClean="0"/>
          </a:p>
          <a:p>
            <a:r>
              <a:rPr lang="en-GB" sz="2000" smtClean="0"/>
              <a:t>Solve ultra large optimization problems</a:t>
            </a:r>
          </a:p>
          <a:p>
            <a:endParaRPr lang="en-GB" sz="2000" smtClean="0"/>
          </a:p>
          <a:p>
            <a:endParaRPr lang="en-GB" sz="2000" smtClean="0"/>
          </a:p>
          <a:p>
            <a:r>
              <a:rPr lang="en-GB" sz="2000" smtClean="0">
                <a:solidFill>
                  <a:schemeClr val="tx2"/>
                </a:solidFill>
              </a:rPr>
              <a:t>Solving very hard and very large problems in short time</a:t>
            </a:r>
          </a:p>
          <a:p>
            <a:endParaRPr lang="en-GB" sz="2000" smtClean="0"/>
          </a:p>
          <a:p>
            <a:endParaRPr lang="en-GB" sz="2000" smtClean="0"/>
          </a:p>
          <a:p>
            <a:endParaRPr lang="en-GB" sz="2000" smtClean="0"/>
          </a:p>
          <a:p>
            <a:endParaRPr lang="en-GB" sz="2500" smtClean="0"/>
          </a:p>
          <a:p>
            <a:pPr>
              <a:buFont typeface="Arial" pitchFamily="34" charset="0"/>
              <a:buNone/>
            </a:pPr>
            <a:endParaRPr lang="en-GB" sz="2500" smtClean="0"/>
          </a:p>
        </p:txBody>
      </p:sp>
      <p:sp>
        <p:nvSpPr>
          <p:cNvPr id="40964" name="Rectangle 31"/>
          <p:cNvSpPr>
            <a:spLocks noGrp="1" noChangeArrowheads="1"/>
          </p:cNvSpPr>
          <p:nvPr>
            <p:ph type="body" sz="half" idx="2"/>
          </p:nvPr>
        </p:nvSpPr>
        <p:spPr>
          <a:xfrm>
            <a:off x="4724400" y="1143000"/>
            <a:ext cx="4191000" cy="4816475"/>
          </a:xfrm>
          <a:noFill/>
        </p:spPr>
        <p:txBody>
          <a:bodyPr/>
          <a:lstStyle/>
          <a:p>
            <a:pPr>
              <a:buFont typeface="Arial" pitchFamily="34" charset="0"/>
              <a:buNone/>
            </a:pPr>
            <a:r>
              <a:rPr lang="en-GB" sz="2000" b="1" smtClean="0"/>
              <a:t>Solution</a:t>
            </a:r>
          </a:p>
          <a:p>
            <a:r>
              <a:rPr lang="en-GB" sz="2000" smtClean="0"/>
              <a:t>Xpress-Solvers are often able to solve problems that other solvers can’t solve</a:t>
            </a:r>
          </a:p>
          <a:p>
            <a:endParaRPr lang="en-GB" sz="2000" smtClean="0"/>
          </a:p>
          <a:p>
            <a:r>
              <a:rPr lang="en-GB" sz="2000" smtClean="0"/>
              <a:t>Xpress is first to support true 64bit for modelling and optimization</a:t>
            </a:r>
          </a:p>
          <a:p>
            <a:pPr>
              <a:buFont typeface="Arial" pitchFamily="34" charset="0"/>
              <a:buNone/>
            </a:pPr>
            <a:endParaRPr lang="en-GB" sz="2000" smtClean="0"/>
          </a:p>
          <a:p>
            <a:r>
              <a:rPr lang="en-GB" sz="2000" smtClean="0">
                <a:solidFill>
                  <a:schemeClr val="tx2"/>
                </a:solidFill>
              </a:rPr>
              <a:t>Xpress-Mosel is a full programming language with unique features for problem decomposition and distributed computing </a:t>
            </a: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GB" smtClean="0"/>
              <a:t>Decomposition and Distributed Modeling</a:t>
            </a:r>
            <a:endParaRPr lang="en-US" smtClean="0"/>
          </a:p>
        </p:txBody>
      </p:sp>
      <p:pic>
        <p:nvPicPr>
          <p:cNvPr id="41989" name="Picture 2" descr="C:\Users\oliverbastert\Desktop\7.1screenshots\Graphic\Talks\multis3.png"/>
          <p:cNvPicPr>
            <a:picLocks noChangeAspect="1" noChangeArrowheads="1"/>
          </p:cNvPicPr>
          <p:nvPr/>
        </p:nvPicPr>
        <p:blipFill>
          <a:blip r:embed="rId3" cstate="print"/>
          <a:srcRect/>
          <a:stretch>
            <a:fillRect/>
          </a:stretch>
        </p:blipFill>
        <p:spPr bwMode="auto">
          <a:xfrm>
            <a:off x="5486400" y="4572000"/>
            <a:ext cx="3270250" cy="1966913"/>
          </a:xfrm>
          <a:prstGeom prst="rect">
            <a:avLst/>
          </a:prstGeom>
          <a:noFill/>
          <a:ln w="9525">
            <a:noFill/>
            <a:miter lim="800000"/>
            <a:headEnd/>
            <a:tailEnd/>
          </a:ln>
        </p:spPr>
      </p:pic>
      <p:pic>
        <p:nvPicPr>
          <p:cNvPr id="41990" name="Picture 3" descr="C:\Users\oliverbastert\Desktop\7.1screenshots\Graphic\Talks\multis0.png"/>
          <p:cNvPicPr>
            <a:picLocks noChangeAspect="1" noChangeArrowheads="1"/>
          </p:cNvPicPr>
          <p:nvPr/>
        </p:nvPicPr>
        <p:blipFill>
          <a:blip r:embed="rId4" cstate="print"/>
          <a:srcRect/>
          <a:stretch>
            <a:fillRect/>
          </a:stretch>
        </p:blipFill>
        <p:spPr bwMode="auto">
          <a:xfrm>
            <a:off x="914400" y="1600200"/>
            <a:ext cx="2971800" cy="1966913"/>
          </a:xfrm>
          <a:prstGeom prst="rect">
            <a:avLst/>
          </a:prstGeom>
          <a:noFill/>
          <a:ln w="9525">
            <a:noFill/>
            <a:miter lim="800000"/>
            <a:headEnd/>
            <a:tailEnd/>
          </a:ln>
        </p:spPr>
      </p:pic>
      <p:pic>
        <p:nvPicPr>
          <p:cNvPr id="41991" name="Picture 4" descr="C:\Users\oliverbastert\Desktop\7.1screenshots\Graphic\Talks\multis1.png"/>
          <p:cNvPicPr>
            <a:picLocks noChangeAspect="1" noChangeArrowheads="1"/>
          </p:cNvPicPr>
          <p:nvPr/>
        </p:nvPicPr>
        <p:blipFill>
          <a:blip r:embed="rId5" cstate="print"/>
          <a:srcRect/>
          <a:stretch>
            <a:fillRect/>
          </a:stretch>
        </p:blipFill>
        <p:spPr bwMode="auto">
          <a:xfrm>
            <a:off x="5486400" y="1600200"/>
            <a:ext cx="2971800" cy="1966913"/>
          </a:xfrm>
          <a:prstGeom prst="rect">
            <a:avLst/>
          </a:prstGeom>
          <a:noFill/>
          <a:ln w="9525">
            <a:noFill/>
            <a:miter lim="800000"/>
            <a:headEnd/>
            <a:tailEnd/>
          </a:ln>
        </p:spPr>
      </p:pic>
      <p:pic>
        <p:nvPicPr>
          <p:cNvPr id="41992" name="Picture 5" descr="C:\Users\oliverbastert\Desktop\7.1screenshots\Graphic\Talks\multis2.png"/>
          <p:cNvPicPr>
            <a:picLocks noChangeAspect="1" noChangeArrowheads="1"/>
          </p:cNvPicPr>
          <p:nvPr/>
        </p:nvPicPr>
        <p:blipFill>
          <a:blip r:embed="rId6" cstate="print"/>
          <a:srcRect/>
          <a:stretch>
            <a:fillRect/>
          </a:stretch>
        </p:blipFill>
        <p:spPr bwMode="auto">
          <a:xfrm>
            <a:off x="914400" y="4572000"/>
            <a:ext cx="3257550" cy="196691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9"/>
          <p:cNvSpPr>
            <a:spLocks noGrp="1" noChangeArrowheads="1"/>
          </p:cNvSpPr>
          <p:nvPr>
            <p:ph type="title"/>
          </p:nvPr>
        </p:nvSpPr>
        <p:spPr/>
        <p:txBody>
          <a:bodyPr/>
          <a:lstStyle/>
          <a:p>
            <a:r>
              <a:rPr lang="en-GB" smtClean="0"/>
              <a:t>Deploying the Solution </a:t>
            </a:r>
            <a:endParaRPr lang="en-US" sz="2000" smtClean="0"/>
          </a:p>
        </p:txBody>
      </p:sp>
      <p:sp>
        <p:nvSpPr>
          <p:cNvPr id="43011" name="Rectangle 30"/>
          <p:cNvSpPr>
            <a:spLocks noGrp="1" noChangeArrowheads="1"/>
          </p:cNvSpPr>
          <p:nvPr>
            <p:ph type="body" sz="half" idx="1"/>
          </p:nvPr>
        </p:nvSpPr>
        <p:spPr>
          <a:xfrm>
            <a:off x="381000" y="1143000"/>
            <a:ext cx="4191000" cy="5048250"/>
          </a:xfrm>
          <a:noFill/>
        </p:spPr>
        <p:txBody>
          <a:bodyPr/>
          <a:lstStyle/>
          <a:p>
            <a:pPr>
              <a:buFont typeface="Arial" pitchFamily="34" charset="0"/>
              <a:buNone/>
            </a:pPr>
            <a:r>
              <a:rPr lang="en-GB" sz="2000" b="1" smtClean="0"/>
              <a:t>Need</a:t>
            </a:r>
          </a:p>
          <a:p>
            <a:r>
              <a:rPr lang="en-GB" sz="2000" smtClean="0"/>
              <a:t>Flexible data input and output</a:t>
            </a:r>
          </a:p>
          <a:p>
            <a:endParaRPr lang="en-GB" sz="2000" smtClean="0"/>
          </a:p>
          <a:p>
            <a:endParaRPr lang="en-GB" sz="2000" smtClean="0"/>
          </a:p>
          <a:p>
            <a:r>
              <a:rPr lang="en-GB" sz="2000" smtClean="0"/>
              <a:t>Seamless integration in large applications</a:t>
            </a:r>
            <a:br>
              <a:rPr lang="en-GB" sz="2000" smtClean="0"/>
            </a:br>
            <a:endParaRPr lang="en-GB" sz="2000" smtClean="0"/>
          </a:p>
          <a:p>
            <a:pPr>
              <a:buFont typeface="Arial" pitchFamily="34" charset="0"/>
              <a:buNone/>
            </a:pPr>
            <a:r>
              <a:rPr lang="en-GB" sz="2000" smtClean="0"/>
              <a:t/>
            </a:r>
            <a:br>
              <a:rPr lang="en-GB" sz="2000" smtClean="0"/>
            </a:br>
            <a:endParaRPr lang="en-GB" sz="2000" smtClean="0"/>
          </a:p>
          <a:p>
            <a:r>
              <a:rPr lang="en-GB" sz="2000" smtClean="0"/>
              <a:t>Real time and batch processing</a:t>
            </a:r>
            <a:br>
              <a:rPr lang="en-GB" sz="2000" smtClean="0"/>
            </a:br>
            <a:endParaRPr lang="en-GB" sz="2000" smtClean="0"/>
          </a:p>
          <a:p>
            <a:endParaRPr lang="en-GB" sz="2000" smtClean="0"/>
          </a:p>
          <a:p>
            <a:r>
              <a:rPr lang="en-GB" sz="2000" smtClean="0"/>
              <a:t>GUI for optimization applications</a:t>
            </a:r>
          </a:p>
        </p:txBody>
      </p:sp>
      <p:sp>
        <p:nvSpPr>
          <p:cNvPr id="43012" name="Rectangle 31"/>
          <p:cNvSpPr>
            <a:spLocks noGrp="1" noChangeArrowheads="1"/>
          </p:cNvSpPr>
          <p:nvPr>
            <p:ph type="body" sz="half" idx="2"/>
          </p:nvPr>
        </p:nvSpPr>
        <p:spPr>
          <a:xfrm>
            <a:off x="4724400" y="1143000"/>
            <a:ext cx="4191000" cy="5986463"/>
          </a:xfrm>
          <a:noFill/>
        </p:spPr>
        <p:txBody>
          <a:bodyPr/>
          <a:lstStyle/>
          <a:p>
            <a:pPr>
              <a:buFont typeface="Arial" pitchFamily="34" charset="0"/>
              <a:buNone/>
            </a:pPr>
            <a:r>
              <a:rPr lang="en-GB" sz="2000" b="1" smtClean="0"/>
              <a:t>Solution</a:t>
            </a:r>
          </a:p>
          <a:p>
            <a:r>
              <a:rPr lang="en-GB" sz="2000" smtClean="0"/>
              <a:t>Xpress offers a range of data connectors ranging from text files to enterprise databases</a:t>
            </a:r>
            <a:br>
              <a:rPr lang="en-GB" sz="2000" smtClean="0"/>
            </a:br>
            <a:endParaRPr lang="en-GB" sz="2000" smtClean="0"/>
          </a:p>
          <a:p>
            <a:r>
              <a:rPr lang="en-GB" sz="2000" smtClean="0"/>
              <a:t>Xpress offers a full set of APIs to all major programming languages, including C/C++, Java and .NET languages</a:t>
            </a:r>
          </a:p>
          <a:p>
            <a:endParaRPr lang="en-GB" sz="2000" smtClean="0"/>
          </a:p>
          <a:p>
            <a:r>
              <a:rPr lang="en-GB" sz="2000" smtClean="0"/>
              <a:t>Xpress runs successfully in these modes at our clients</a:t>
            </a:r>
          </a:p>
          <a:p>
            <a:endParaRPr lang="en-GB" sz="2000" smtClean="0"/>
          </a:p>
          <a:p>
            <a:r>
              <a:rPr lang="en-GB" sz="2000" smtClean="0"/>
              <a:t>Integrated application developer component Xpress-XAD</a:t>
            </a:r>
          </a:p>
          <a:p>
            <a:pPr>
              <a:buFont typeface="Arial" pitchFamily="34" charset="0"/>
              <a:buNone/>
            </a:pPr>
            <a:r>
              <a:rPr lang="en-GB" sz="2000" smtClean="0"/>
              <a:t/>
            </a:r>
            <a:br>
              <a:rPr lang="en-GB" sz="2000" smtClean="0"/>
            </a:br>
            <a:endParaRPr lang="en-GB" sz="2000" smtClean="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GB" smtClean="0"/>
              <a:t>Experience and Expertise</a:t>
            </a:r>
            <a:endParaRPr lang="en-US" smtClean="0"/>
          </a:p>
        </p:txBody>
      </p:sp>
      <p:sp>
        <p:nvSpPr>
          <p:cNvPr id="44035" name="Content Placeholder 2"/>
          <p:cNvSpPr>
            <a:spLocks noGrp="1"/>
          </p:cNvSpPr>
          <p:nvPr>
            <p:ph idx="1"/>
          </p:nvPr>
        </p:nvSpPr>
        <p:spPr>
          <a:xfrm>
            <a:off x="381000" y="1143000"/>
            <a:ext cx="8534400" cy="4070350"/>
          </a:xfrm>
        </p:spPr>
        <p:txBody>
          <a:bodyPr/>
          <a:lstStyle/>
          <a:p>
            <a:r>
              <a:rPr lang="en-GB" smtClean="0"/>
              <a:t>FICO has 50 years experience in decision management and Xpress solvers and modelling tools have been deployed for over 25 years.</a:t>
            </a:r>
          </a:p>
          <a:p>
            <a:r>
              <a:rPr lang="en-GB" smtClean="0"/>
              <a:t>FICO consultants have a proven track record at delivering high quality solutions in time.</a:t>
            </a:r>
          </a:p>
          <a:p>
            <a:r>
              <a:rPr lang="en-GB" smtClean="0"/>
              <a:t>Xpress has been used in a large number of applications across a wide range of industries.</a:t>
            </a:r>
          </a:p>
          <a:p>
            <a:r>
              <a:rPr lang="en-GB" smtClean="0"/>
              <a:t>Xpress is known for its expert consulting and support offerings.</a:t>
            </a:r>
          </a:p>
          <a:p>
            <a:endParaRPr lang="en-GB" smtClean="0"/>
          </a:p>
          <a:p>
            <a:endParaRPr lang="en-US" smtClean="0"/>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9"/>
          <p:cNvSpPr>
            <a:spLocks noGrp="1" noChangeArrowheads="1"/>
          </p:cNvSpPr>
          <p:nvPr>
            <p:ph type="title"/>
          </p:nvPr>
        </p:nvSpPr>
        <p:spPr/>
        <p:txBody>
          <a:bodyPr/>
          <a:lstStyle/>
          <a:p>
            <a:pPr eaLnBrk="1" hangingPunct="1"/>
            <a:r>
              <a:rPr lang="en-GB" smtClean="0"/>
              <a:t>Xpress Optimization Suite</a:t>
            </a:r>
            <a:endParaRPr lang="en-US" sz="2000" smtClean="0"/>
          </a:p>
        </p:txBody>
      </p:sp>
      <p:grpSp>
        <p:nvGrpSpPr>
          <p:cNvPr id="45059" name="Group 39"/>
          <p:cNvGrpSpPr>
            <a:grpSpLocks/>
          </p:cNvGrpSpPr>
          <p:nvPr/>
        </p:nvGrpSpPr>
        <p:grpSpPr bwMode="auto">
          <a:xfrm>
            <a:off x="914400" y="1447800"/>
            <a:ext cx="7315200" cy="4997450"/>
            <a:chOff x="914400" y="1600200"/>
            <a:chExt cx="7315200" cy="4996732"/>
          </a:xfrm>
        </p:grpSpPr>
        <p:sp>
          <p:nvSpPr>
            <p:cNvPr id="9" name="Rectangle 8"/>
            <p:cNvSpPr/>
            <p:nvPr/>
          </p:nvSpPr>
          <p:spPr bwMode="auto">
            <a:xfrm>
              <a:off x="914400" y="1600200"/>
              <a:ext cx="7315200" cy="1828537"/>
            </a:xfrm>
            <a:prstGeom prst="rect">
              <a:avLst/>
            </a:prstGeom>
            <a:solidFill>
              <a:schemeClr val="tx1">
                <a:lumMod val="25000"/>
                <a:lumOff val="75000"/>
              </a:schemeClr>
            </a:solidFill>
            <a:ln w="9525" cap="flat" cmpd="sng" algn="ctr">
              <a:noFill/>
              <a:prstDash val="solid"/>
              <a:round/>
              <a:headEnd type="none" w="med" len="med"/>
              <a:tailEnd type="none" w="med" len="med"/>
            </a:ln>
            <a:effectLst/>
          </p:spPr>
          <p:txBody>
            <a:bodyPr/>
            <a:lstStyle/>
            <a:p>
              <a:pPr marL="233363" indent="-233363">
                <a:buFont typeface="Arial" charset="0"/>
                <a:buChar char="»"/>
                <a:defRPr/>
              </a:pPr>
              <a:endParaRPr lang="en-US">
                <a:latin typeface="Arial" charset="0"/>
                <a:cs typeface="Arial" charset="0"/>
              </a:endParaRPr>
            </a:p>
          </p:txBody>
        </p:sp>
        <p:sp>
          <p:nvSpPr>
            <p:cNvPr id="5" name="Rectangle 4"/>
            <p:cNvSpPr/>
            <p:nvPr/>
          </p:nvSpPr>
          <p:spPr bwMode="auto">
            <a:xfrm>
              <a:off x="914400" y="5257275"/>
              <a:ext cx="7315200" cy="914269"/>
            </a:xfrm>
            <a:prstGeom prst="rect">
              <a:avLst/>
            </a:prstGeom>
            <a:solidFill>
              <a:schemeClr val="tx1">
                <a:lumMod val="90000"/>
                <a:lumOff val="10000"/>
              </a:schemeClr>
            </a:solidFill>
            <a:ln w="9525" cap="flat" cmpd="sng" algn="ctr">
              <a:noFill/>
              <a:prstDash val="solid"/>
              <a:round/>
              <a:headEnd type="none" w="med" len="med"/>
              <a:tailEnd type="none" w="med" len="med"/>
            </a:ln>
            <a:effectLst/>
          </p:spPr>
          <p:txBody>
            <a:bodyPr anchor="ctr"/>
            <a:lstStyle/>
            <a:p>
              <a:pPr marL="233363" indent="-233363">
                <a:buFont typeface="Arial" pitchFamily="34" charset="0"/>
                <a:buNone/>
                <a:defRPr/>
              </a:pPr>
              <a:r>
                <a:rPr lang="en-GB" sz="2400" dirty="0">
                  <a:solidFill>
                    <a:srgbClr val="002060"/>
                  </a:solidFill>
                  <a:latin typeface="+mj-lt"/>
                  <a:ea typeface="+mj-ea"/>
                  <a:cs typeface="+mj-cs"/>
                </a:rPr>
                <a:t>Solvers</a:t>
              </a:r>
              <a:endParaRPr lang="en-US" sz="2400" dirty="0">
                <a:solidFill>
                  <a:srgbClr val="002060"/>
                </a:solidFill>
                <a:latin typeface="+mj-lt"/>
                <a:ea typeface="+mj-ea"/>
                <a:cs typeface="+mj-cs"/>
              </a:endParaRPr>
            </a:p>
          </p:txBody>
        </p:sp>
        <p:sp>
          <p:nvSpPr>
            <p:cNvPr id="6" name="Rectangle 5"/>
            <p:cNvSpPr/>
            <p:nvPr/>
          </p:nvSpPr>
          <p:spPr bwMode="auto">
            <a:xfrm>
              <a:off x="914400" y="4343006"/>
              <a:ext cx="7315200" cy="914269"/>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anchor="ctr"/>
            <a:lstStyle/>
            <a:p>
              <a:pPr marL="233363" indent="-233363">
                <a:buFont typeface="Arial" pitchFamily="34" charset="0"/>
                <a:buNone/>
                <a:defRPr/>
              </a:pPr>
              <a:r>
                <a:rPr lang="en-GB" sz="2400" dirty="0">
                  <a:solidFill>
                    <a:srgbClr val="002060"/>
                  </a:solidFill>
                  <a:latin typeface="+mj-lt"/>
                  <a:ea typeface="+mj-ea"/>
                  <a:cs typeface="+mj-cs"/>
                </a:rPr>
                <a:t>Modelling</a:t>
              </a:r>
              <a:endParaRPr lang="en-US" sz="2400" dirty="0">
                <a:solidFill>
                  <a:srgbClr val="002060"/>
                </a:solidFill>
                <a:latin typeface="+mj-lt"/>
                <a:ea typeface="+mj-ea"/>
                <a:cs typeface="+mj-cs"/>
              </a:endParaRPr>
            </a:p>
          </p:txBody>
        </p:sp>
        <p:sp>
          <p:nvSpPr>
            <p:cNvPr id="8" name="Rectangle 7"/>
            <p:cNvSpPr/>
            <p:nvPr/>
          </p:nvSpPr>
          <p:spPr bwMode="auto">
            <a:xfrm>
              <a:off x="914400" y="3428737"/>
              <a:ext cx="7315200" cy="914269"/>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anchor="ctr"/>
            <a:lstStyle/>
            <a:p>
              <a:pPr marL="233363" indent="-233363">
                <a:buFont typeface="Arial" pitchFamily="34" charset="0"/>
                <a:buNone/>
                <a:defRPr/>
              </a:pPr>
              <a:r>
                <a:rPr lang="en-GB" sz="2000" dirty="0">
                  <a:solidFill>
                    <a:srgbClr val="002060"/>
                  </a:solidFill>
                  <a:latin typeface="+mj-lt"/>
                  <a:ea typeface="+mj-ea"/>
                  <a:cs typeface="+mj-cs"/>
                </a:rPr>
                <a:t>Development</a:t>
              </a:r>
              <a:endParaRPr lang="en-US" sz="2000" dirty="0">
                <a:solidFill>
                  <a:srgbClr val="002060"/>
                </a:solidFill>
                <a:latin typeface="+mj-lt"/>
                <a:ea typeface="+mj-ea"/>
                <a:cs typeface="+mj-cs"/>
              </a:endParaRPr>
            </a:p>
          </p:txBody>
        </p:sp>
        <p:sp>
          <p:nvSpPr>
            <p:cNvPr id="10" name="Rectangle 9"/>
            <p:cNvSpPr/>
            <p:nvPr/>
          </p:nvSpPr>
          <p:spPr bwMode="auto">
            <a:xfrm>
              <a:off x="914400" y="1600200"/>
              <a:ext cx="457200" cy="1828800"/>
            </a:xfrm>
            <a:prstGeom prst="rect">
              <a:avLst/>
            </a:prstGeom>
            <a:solidFill>
              <a:schemeClr val="tx1">
                <a:lumMod val="25000"/>
                <a:lumOff val="75000"/>
              </a:schemeClr>
            </a:solidFill>
            <a:ln w="9525" cap="flat" cmpd="sng" algn="ctr">
              <a:noFill/>
              <a:prstDash val="solid"/>
              <a:round/>
              <a:headEnd type="none" w="med" len="med"/>
              <a:tailEnd type="none" w="med" len="med"/>
            </a:ln>
            <a:effectLst/>
          </p:spPr>
          <p:txBody>
            <a:bodyPr vert="vert270" anchor="ctr"/>
            <a:lstStyle/>
            <a:p>
              <a:pPr marL="233363" indent="-233363" algn="ctr">
                <a:buFont typeface="Arial" pitchFamily="34" charset="0"/>
                <a:buNone/>
                <a:defRPr/>
              </a:pPr>
              <a:r>
                <a:rPr lang="en-GB" sz="2000" dirty="0">
                  <a:solidFill>
                    <a:srgbClr val="002060"/>
                  </a:solidFill>
                  <a:latin typeface="+mj-lt"/>
                  <a:ea typeface="+mj-ea"/>
                  <a:cs typeface="+mj-cs"/>
                </a:rPr>
                <a:t>Deployment</a:t>
              </a:r>
              <a:endParaRPr lang="en-US" sz="2000" dirty="0">
                <a:solidFill>
                  <a:srgbClr val="002060"/>
                </a:solidFill>
                <a:latin typeface="+mj-lt"/>
                <a:ea typeface="+mj-ea"/>
                <a:cs typeface="+mj-cs"/>
              </a:endParaRPr>
            </a:p>
          </p:txBody>
        </p:sp>
        <p:sp>
          <p:nvSpPr>
            <p:cNvPr id="12" name="Rectangle 11"/>
            <p:cNvSpPr/>
            <p:nvPr/>
          </p:nvSpPr>
          <p:spPr bwMode="auto">
            <a:xfrm>
              <a:off x="2819400" y="5333464"/>
              <a:ext cx="762000" cy="304756"/>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charset="0"/>
                <a:buChar char="»"/>
                <a:defRPr/>
              </a:pPr>
              <a:endParaRPr lang="en-US" sz="1600">
                <a:latin typeface="Arial" charset="0"/>
                <a:cs typeface="Arial" charset="0"/>
              </a:endParaRPr>
            </a:p>
          </p:txBody>
        </p:sp>
        <p:sp>
          <p:nvSpPr>
            <p:cNvPr id="13" name="Rectangle 12"/>
            <p:cNvSpPr/>
            <p:nvPr/>
          </p:nvSpPr>
          <p:spPr bwMode="auto">
            <a:xfrm>
              <a:off x="2819400" y="5752503"/>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LP</a:t>
              </a:r>
              <a:endParaRPr lang="en-US" sz="1600" dirty="0">
                <a:latin typeface="Arial" charset="0"/>
                <a:cs typeface="Arial" charset="0"/>
              </a:endParaRPr>
            </a:p>
          </p:txBody>
        </p:sp>
        <p:sp>
          <p:nvSpPr>
            <p:cNvPr id="14" name="Rectangle 13"/>
            <p:cNvSpPr/>
            <p:nvPr/>
          </p:nvSpPr>
          <p:spPr bwMode="auto">
            <a:xfrm>
              <a:off x="2819400" y="5333464"/>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MIP</a:t>
              </a:r>
              <a:endParaRPr lang="en-US" sz="1600" dirty="0">
                <a:latin typeface="Arial" charset="0"/>
                <a:cs typeface="Arial" charset="0"/>
              </a:endParaRPr>
            </a:p>
          </p:txBody>
        </p:sp>
        <p:sp>
          <p:nvSpPr>
            <p:cNvPr id="15" name="Rectangle 14"/>
            <p:cNvSpPr/>
            <p:nvPr/>
          </p:nvSpPr>
          <p:spPr bwMode="auto">
            <a:xfrm>
              <a:off x="3733800" y="5752503"/>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QP</a:t>
              </a:r>
              <a:endParaRPr lang="en-US" sz="1600" dirty="0">
                <a:latin typeface="Arial" charset="0"/>
                <a:cs typeface="Arial" charset="0"/>
              </a:endParaRPr>
            </a:p>
          </p:txBody>
        </p:sp>
        <p:sp>
          <p:nvSpPr>
            <p:cNvPr id="16" name="Rectangle 15"/>
            <p:cNvSpPr/>
            <p:nvPr/>
          </p:nvSpPr>
          <p:spPr bwMode="auto">
            <a:xfrm>
              <a:off x="3733800" y="5333464"/>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MIQP</a:t>
              </a:r>
              <a:endParaRPr lang="en-US" sz="1600" dirty="0">
                <a:latin typeface="Arial" charset="0"/>
                <a:cs typeface="Arial" charset="0"/>
              </a:endParaRPr>
            </a:p>
          </p:txBody>
        </p:sp>
        <p:sp>
          <p:nvSpPr>
            <p:cNvPr id="17" name="Rectangle 16"/>
            <p:cNvSpPr/>
            <p:nvPr/>
          </p:nvSpPr>
          <p:spPr bwMode="auto">
            <a:xfrm>
              <a:off x="4648200" y="5752503"/>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400" dirty="0">
                  <a:latin typeface="Arial" charset="0"/>
                  <a:cs typeface="Arial" charset="0"/>
                </a:rPr>
                <a:t>QCQP</a:t>
              </a:r>
              <a:endParaRPr lang="en-US" sz="1400" dirty="0">
                <a:latin typeface="Arial" charset="0"/>
                <a:cs typeface="Arial" charset="0"/>
              </a:endParaRPr>
            </a:p>
          </p:txBody>
        </p:sp>
        <p:sp>
          <p:nvSpPr>
            <p:cNvPr id="18" name="Rectangle 17"/>
            <p:cNvSpPr/>
            <p:nvPr/>
          </p:nvSpPr>
          <p:spPr bwMode="auto">
            <a:xfrm>
              <a:off x="4648200" y="5333464"/>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100" dirty="0">
                  <a:latin typeface="Arial" charset="0"/>
                  <a:cs typeface="Arial" charset="0"/>
                </a:rPr>
                <a:t>MIQCQP</a:t>
              </a:r>
              <a:endParaRPr lang="en-US" sz="1100" dirty="0">
                <a:latin typeface="Arial" charset="0"/>
                <a:cs typeface="Arial" charset="0"/>
              </a:endParaRPr>
            </a:p>
          </p:txBody>
        </p:sp>
        <p:sp>
          <p:nvSpPr>
            <p:cNvPr id="19" name="Rectangle 18"/>
            <p:cNvSpPr/>
            <p:nvPr/>
          </p:nvSpPr>
          <p:spPr bwMode="auto">
            <a:xfrm>
              <a:off x="5562600" y="5752503"/>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SLP</a:t>
              </a:r>
              <a:endParaRPr lang="en-US" sz="1600" dirty="0">
                <a:latin typeface="Arial" charset="0"/>
                <a:cs typeface="Arial" charset="0"/>
              </a:endParaRPr>
            </a:p>
          </p:txBody>
        </p:sp>
        <p:sp>
          <p:nvSpPr>
            <p:cNvPr id="20" name="Rectangle 19"/>
            <p:cNvSpPr/>
            <p:nvPr/>
          </p:nvSpPr>
          <p:spPr bwMode="auto">
            <a:xfrm>
              <a:off x="5562600" y="5333464"/>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400" dirty="0">
                  <a:latin typeface="Arial" charset="0"/>
                  <a:cs typeface="Arial" charset="0"/>
                </a:rPr>
                <a:t>MISLP</a:t>
              </a:r>
              <a:endParaRPr lang="en-US" sz="1400" dirty="0">
                <a:latin typeface="Arial" charset="0"/>
                <a:cs typeface="Arial" charset="0"/>
              </a:endParaRPr>
            </a:p>
          </p:txBody>
        </p:sp>
        <p:sp>
          <p:nvSpPr>
            <p:cNvPr id="21" name="Rectangle 20"/>
            <p:cNvSpPr/>
            <p:nvPr/>
          </p:nvSpPr>
          <p:spPr bwMode="auto">
            <a:xfrm>
              <a:off x="6477000" y="5752503"/>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NLP</a:t>
              </a:r>
              <a:endParaRPr lang="en-US" sz="1600" dirty="0">
                <a:latin typeface="Arial" charset="0"/>
                <a:cs typeface="Arial" charset="0"/>
              </a:endParaRPr>
            </a:p>
          </p:txBody>
        </p:sp>
        <p:sp>
          <p:nvSpPr>
            <p:cNvPr id="22" name="Rectangle 21"/>
            <p:cNvSpPr/>
            <p:nvPr/>
          </p:nvSpPr>
          <p:spPr bwMode="auto">
            <a:xfrm>
              <a:off x="6477000" y="5333464"/>
              <a:ext cx="7620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400" dirty="0">
                  <a:latin typeface="Arial" charset="0"/>
                  <a:cs typeface="Arial" charset="0"/>
                </a:rPr>
                <a:t>MINLP</a:t>
              </a:r>
              <a:endParaRPr lang="en-US" sz="1400" dirty="0">
                <a:latin typeface="Arial" charset="0"/>
                <a:cs typeface="Arial" charset="0"/>
              </a:endParaRPr>
            </a:p>
          </p:txBody>
        </p:sp>
        <p:sp>
          <p:nvSpPr>
            <p:cNvPr id="23" name="Rectangle 22"/>
            <p:cNvSpPr/>
            <p:nvPr/>
          </p:nvSpPr>
          <p:spPr bwMode="auto">
            <a:xfrm>
              <a:off x="7391400" y="5333464"/>
              <a:ext cx="762000" cy="76189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CP</a:t>
              </a:r>
              <a:endParaRPr lang="en-US" sz="1600" dirty="0">
                <a:latin typeface="Arial" charset="0"/>
                <a:cs typeface="Arial" charset="0"/>
              </a:endParaRPr>
            </a:p>
          </p:txBody>
        </p:sp>
        <p:sp>
          <p:nvSpPr>
            <p:cNvPr id="24" name="Rectangle 23"/>
            <p:cNvSpPr/>
            <p:nvPr/>
          </p:nvSpPr>
          <p:spPr bwMode="auto">
            <a:xfrm>
              <a:off x="2819400" y="4419195"/>
              <a:ext cx="5334000" cy="76189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US" sz="2400" dirty="0">
                  <a:latin typeface="Arial" charset="0"/>
                  <a:cs typeface="Arial" charset="0"/>
                </a:rPr>
                <a:t>Mosel</a:t>
              </a:r>
              <a:r>
                <a:rPr lang="en-US" sz="1600" dirty="0">
                  <a:latin typeface="Arial" charset="0"/>
                  <a:cs typeface="Arial" charset="0"/>
                </a:rPr>
                <a:t/>
              </a:r>
              <a:br>
                <a:rPr lang="en-US" sz="1600" dirty="0">
                  <a:latin typeface="Arial" charset="0"/>
                  <a:cs typeface="Arial" charset="0"/>
                </a:rPr>
              </a:br>
              <a:r>
                <a:rPr lang="en-US" sz="1600" dirty="0" err="1">
                  <a:latin typeface="Arial" charset="0"/>
                  <a:cs typeface="Arial" charset="0"/>
                </a:rPr>
                <a:t>MOdelling</a:t>
              </a:r>
              <a:r>
                <a:rPr lang="en-US" sz="1600" dirty="0">
                  <a:latin typeface="Arial" charset="0"/>
                  <a:cs typeface="Arial" charset="0"/>
                </a:rPr>
                <a:t> and Solving Environment Language</a:t>
              </a:r>
            </a:p>
          </p:txBody>
        </p:sp>
        <p:sp>
          <p:nvSpPr>
            <p:cNvPr id="26" name="Rectangle 25"/>
            <p:cNvSpPr/>
            <p:nvPr/>
          </p:nvSpPr>
          <p:spPr bwMode="auto">
            <a:xfrm>
              <a:off x="2819400" y="1676389"/>
              <a:ext cx="5334000" cy="76189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US" sz="2400" dirty="0">
                  <a:latin typeface="Arial" charset="0"/>
                  <a:cs typeface="Arial" charset="0"/>
                </a:rPr>
                <a:t>XAD</a:t>
              </a:r>
              <a:r>
                <a:rPr lang="en-US" sz="1600" dirty="0">
                  <a:latin typeface="Arial" charset="0"/>
                  <a:cs typeface="Arial" charset="0"/>
                </a:rPr>
                <a:t/>
              </a:r>
              <a:br>
                <a:rPr lang="en-US" sz="1600" dirty="0">
                  <a:latin typeface="Arial" charset="0"/>
                  <a:cs typeface="Arial" charset="0"/>
                </a:rPr>
              </a:br>
              <a:r>
                <a:rPr lang="en-US" sz="1400" dirty="0">
                  <a:latin typeface="Arial" charset="0"/>
                  <a:cs typeface="Arial" charset="0"/>
                </a:rPr>
                <a:t> Graphical user interface development using Mosel </a:t>
              </a:r>
            </a:p>
          </p:txBody>
        </p:sp>
        <p:sp>
          <p:nvSpPr>
            <p:cNvPr id="45079" name="Rectangle 26"/>
            <p:cNvSpPr>
              <a:spLocks noChangeArrowheads="1"/>
            </p:cNvSpPr>
            <p:nvPr/>
          </p:nvSpPr>
          <p:spPr bwMode="auto">
            <a:xfrm>
              <a:off x="2819400" y="2590800"/>
              <a:ext cx="5334000" cy="762000"/>
            </a:xfrm>
            <a:prstGeom prst="rect">
              <a:avLst/>
            </a:prstGeom>
            <a:solidFill>
              <a:srgbClr val="C1EAFF"/>
            </a:solidFill>
            <a:ln w="9525" algn="ctr">
              <a:noFill/>
              <a:round/>
              <a:headEnd/>
              <a:tailEnd/>
            </a:ln>
          </p:spPr>
          <p:txBody>
            <a:bodyPr anchor="b"/>
            <a:lstStyle/>
            <a:p>
              <a:pPr marL="233363" indent="-233363" algn="ctr">
                <a:buFont typeface="Arial" pitchFamily="34" charset="0"/>
                <a:buNone/>
              </a:pPr>
              <a:r>
                <a:rPr lang="en-GB" sz="1600"/>
                <a:t>.NET/Java/C/C++/VB</a:t>
              </a:r>
            </a:p>
          </p:txBody>
        </p:sp>
        <p:sp>
          <p:nvSpPr>
            <p:cNvPr id="28" name="Rectangle 27"/>
            <p:cNvSpPr/>
            <p:nvPr/>
          </p:nvSpPr>
          <p:spPr bwMode="auto">
            <a:xfrm>
              <a:off x="2819400" y="3504926"/>
              <a:ext cx="2590800" cy="76189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US" sz="2400" dirty="0">
                  <a:latin typeface="Arial" charset="0"/>
                  <a:cs typeface="Arial" charset="0"/>
                </a:rPr>
                <a:t>IVE</a:t>
              </a:r>
              <a:r>
                <a:rPr lang="en-US" sz="1600" dirty="0">
                  <a:latin typeface="Arial" charset="0"/>
                  <a:cs typeface="Arial" charset="0"/>
                </a:rPr>
                <a:t/>
              </a:r>
              <a:br>
                <a:rPr lang="en-US" sz="1600" dirty="0">
                  <a:latin typeface="Arial" charset="0"/>
                  <a:cs typeface="Arial" charset="0"/>
                </a:rPr>
              </a:br>
              <a:r>
                <a:rPr lang="en-US" sz="1400" dirty="0">
                  <a:latin typeface="Arial" charset="0"/>
                  <a:cs typeface="Arial" charset="0"/>
                </a:rPr>
                <a:t>Development Environment</a:t>
              </a:r>
            </a:p>
          </p:txBody>
        </p:sp>
        <p:sp>
          <p:nvSpPr>
            <p:cNvPr id="29" name="Rectangle 28"/>
            <p:cNvSpPr/>
            <p:nvPr/>
          </p:nvSpPr>
          <p:spPr bwMode="auto">
            <a:xfrm>
              <a:off x="5562600" y="3504926"/>
              <a:ext cx="2590800" cy="76189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US" sz="2400" dirty="0">
                  <a:latin typeface="Arial" charset="0"/>
                  <a:cs typeface="Arial" charset="0"/>
                </a:rPr>
                <a:t>IVE-XAD</a:t>
              </a:r>
              <a:r>
                <a:rPr lang="en-US" sz="1600" dirty="0">
                  <a:latin typeface="Arial" charset="0"/>
                  <a:cs typeface="Arial" charset="0"/>
                </a:rPr>
                <a:t/>
              </a:r>
              <a:br>
                <a:rPr lang="en-US" sz="1600" dirty="0">
                  <a:latin typeface="Arial" charset="0"/>
                  <a:cs typeface="Arial" charset="0"/>
                </a:rPr>
              </a:br>
              <a:r>
                <a:rPr lang="en-US" sz="1600" dirty="0">
                  <a:latin typeface="Arial" charset="0"/>
                  <a:cs typeface="Arial" charset="0"/>
                </a:rPr>
                <a:t>GUI development</a:t>
              </a:r>
            </a:p>
          </p:txBody>
        </p:sp>
        <p:sp>
          <p:nvSpPr>
            <p:cNvPr id="31" name="Rectangle 30"/>
            <p:cNvSpPr/>
            <p:nvPr/>
          </p:nvSpPr>
          <p:spPr bwMode="auto">
            <a:xfrm>
              <a:off x="1371600" y="2514469"/>
              <a:ext cx="1371600" cy="914269"/>
            </a:xfrm>
            <a:prstGeom prst="rect">
              <a:avLst/>
            </a:prstGeom>
            <a:solidFill>
              <a:schemeClr val="tx1">
                <a:lumMod val="25000"/>
                <a:lumOff val="75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400" dirty="0">
                  <a:solidFill>
                    <a:srgbClr val="002060"/>
                  </a:solidFill>
                  <a:latin typeface="+mj-lt"/>
                  <a:ea typeface="+mj-ea"/>
                  <a:cs typeface="+mj-cs"/>
                </a:rPr>
                <a:t>Programming</a:t>
              </a:r>
            </a:p>
            <a:p>
              <a:pPr marL="233363" indent="-233363" algn="ctr">
                <a:buFont typeface="Arial" pitchFamily="34" charset="0"/>
                <a:buNone/>
                <a:defRPr/>
              </a:pPr>
              <a:r>
                <a:rPr lang="en-GB" sz="1400" dirty="0">
                  <a:solidFill>
                    <a:srgbClr val="002060"/>
                  </a:solidFill>
                  <a:latin typeface="+mj-lt"/>
                  <a:ea typeface="+mj-ea"/>
                  <a:cs typeface="+mj-cs"/>
                </a:rPr>
                <a:t>Interfaces</a:t>
              </a:r>
              <a:endParaRPr lang="en-US" sz="1400" dirty="0">
                <a:solidFill>
                  <a:srgbClr val="002060"/>
                </a:solidFill>
                <a:latin typeface="+mj-lt"/>
                <a:ea typeface="+mj-ea"/>
                <a:cs typeface="+mj-cs"/>
              </a:endParaRPr>
            </a:p>
          </p:txBody>
        </p:sp>
        <p:sp>
          <p:nvSpPr>
            <p:cNvPr id="32" name="Rectangle 31"/>
            <p:cNvSpPr/>
            <p:nvPr/>
          </p:nvSpPr>
          <p:spPr bwMode="auto">
            <a:xfrm>
              <a:off x="2895600" y="2666847"/>
              <a:ext cx="16002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Solver API</a:t>
              </a:r>
              <a:endParaRPr lang="en-US" sz="1600" dirty="0">
                <a:latin typeface="Arial" charset="0"/>
                <a:cs typeface="Arial" charset="0"/>
              </a:endParaRPr>
            </a:p>
          </p:txBody>
        </p:sp>
        <p:sp>
          <p:nvSpPr>
            <p:cNvPr id="33" name="Rectangle 32"/>
            <p:cNvSpPr/>
            <p:nvPr/>
          </p:nvSpPr>
          <p:spPr bwMode="auto">
            <a:xfrm>
              <a:off x="4648200" y="2666847"/>
              <a:ext cx="16764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Mosel API</a:t>
              </a:r>
              <a:endParaRPr lang="en-US" sz="1600" dirty="0">
                <a:latin typeface="Arial" charset="0"/>
                <a:cs typeface="Arial" charset="0"/>
              </a:endParaRPr>
            </a:p>
          </p:txBody>
        </p:sp>
        <p:sp>
          <p:nvSpPr>
            <p:cNvPr id="34" name="Rectangle 33"/>
            <p:cNvSpPr/>
            <p:nvPr/>
          </p:nvSpPr>
          <p:spPr bwMode="auto">
            <a:xfrm>
              <a:off x="6477000" y="2666847"/>
              <a:ext cx="1600200" cy="342851"/>
            </a:xfrm>
            <a:prstGeom prst="rect">
              <a:avLst/>
            </a:prstGeom>
            <a:solidFill>
              <a:schemeClr val="tx1">
                <a:lumMod val="10000"/>
                <a:lumOff val="90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latin typeface="Arial" charset="0"/>
                  <a:cs typeface="Arial" charset="0"/>
                </a:rPr>
                <a:t>BCL*</a:t>
              </a:r>
              <a:endParaRPr lang="en-US" sz="1600" dirty="0">
                <a:latin typeface="Arial" charset="0"/>
                <a:cs typeface="Arial" charset="0"/>
              </a:endParaRPr>
            </a:p>
          </p:txBody>
        </p:sp>
        <p:sp>
          <p:nvSpPr>
            <p:cNvPr id="37" name="Rectangle 36"/>
            <p:cNvSpPr/>
            <p:nvPr/>
          </p:nvSpPr>
          <p:spPr bwMode="auto">
            <a:xfrm>
              <a:off x="1371600" y="1600200"/>
              <a:ext cx="1371600" cy="914269"/>
            </a:xfrm>
            <a:prstGeom prst="rect">
              <a:avLst/>
            </a:prstGeom>
            <a:solidFill>
              <a:schemeClr val="tx1">
                <a:lumMod val="25000"/>
                <a:lumOff val="75000"/>
              </a:schemeClr>
            </a:solidFill>
            <a:ln w="9525" cap="flat" cmpd="sng" algn="ctr">
              <a:noFill/>
              <a:prstDash val="solid"/>
              <a:round/>
              <a:headEnd type="none" w="med" len="med"/>
              <a:tailEnd type="none" w="med" len="med"/>
            </a:ln>
            <a:effectLst/>
          </p:spPr>
          <p:txBody>
            <a:bodyPr anchor="ctr"/>
            <a:lstStyle/>
            <a:p>
              <a:pPr marL="233363" indent="-233363" algn="ctr">
                <a:buFont typeface="Arial" pitchFamily="34" charset="0"/>
                <a:buNone/>
                <a:defRPr/>
              </a:pPr>
              <a:r>
                <a:rPr lang="en-GB" sz="1600" dirty="0">
                  <a:solidFill>
                    <a:srgbClr val="002060"/>
                  </a:solidFill>
                  <a:latin typeface="+mj-lt"/>
                  <a:ea typeface="+mj-ea"/>
                  <a:cs typeface="+mj-cs"/>
                </a:rPr>
                <a:t>GUI</a:t>
              </a:r>
              <a:endParaRPr lang="en-US" sz="1600" dirty="0">
                <a:solidFill>
                  <a:srgbClr val="002060"/>
                </a:solidFill>
                <a:latin typeface="+mj-lt"/>
                <a:ea typeface="+mj-ea"/>
                <a:cs typeface="+mj-cs"/>
              </a:endParaRPr>
            </a:p>
          </p:txBody>
        </p:sp>
        <p:sp>
          <p:nvSpPr>
            <p:cNvPr id="39" name="TextBox 38"/>
            <p:cNvSpPr txBox="1"/>
            <p:nvPr/>
          </p:nvSpPr>
          <p:spPr>
            <a:xfrm>
              <a:off x="914400" y="6171543"/>
              <a:ext cx="7315200" cy="425389"/>
            </a:xfrm>
            <a:prstGeom prst="rect">
              <a:avLst/>
            </a:prstGeom>
            <a:noFill/>
          </p:spPr>
          <p:txBody>
            <a:bodyPr>
              <a:spAutoFit/>
            </a:bodyPr>
            <a:lstStyle/>
            <a:p>
              <a:pPr>
                <a:buFont typeface="Arial" pitchFamily="34" charset="0"/>
                <a:buNone/>
                <a:defRPr/>
              </a:pPr>
              <a:r>
                <a:rPr lang="en-GB" sz="1600" dirty="0">
                  <a:solidFill>
                    <a:srgbClr val="002060"/>
                  </a:solidFill>
                  <a:latin typeface="+mj-lt"/>
                  <a:ea typeface="+mj-ea"/>
                  <a:cs typeface="+mj-cs"/>
                </a:rPr>
                <a:t>* Builder Component Library for modelling in a programming language</a:t>
              </a:r>
              <a:r>
                <a:rPr lang="en-GB" sz="2400" dirty="0">
                  <a:solidFill>
                    <a:srgbClr val="002060"/>
                  </a:solidFill>
                  <a:latin typeface="+mj-lt"/>
                  <a:ea typeface="+mj-ea"/>
                  <a:cs typeface="+mj-cs"/>
                </a:rPr>
                <a:t> </a:t>
              </a:r>
              <a:endParaRPr lang="en-US" sz="2400" dirty="0">
                <a:solidFill>
                  <a:srgbClr val="002060"/>
                </a:solidFill>
                <a:latin typeface="+mj-lt"/>
                <a:ea typeface="+mj-ea"/>
                <a:cs typeface="+mj-cs"/>
              </a:endParaRPr>
            </a:p>
          </p:txBody>
        </p:sp>
      </p:gr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title"/>
          </p:nvPr>
        </p:nvSpPr>
        <p:spPr/>
        <p:txBody>
          <a:bodyPr/>
          <a:lstStyle/>
          <a:p>
            <a:pPr eaLnBrk="1" hangingPunct="1"/>
            <a:r>
              <a:rPr lang="en-US" smtClean="0"/>
              <a:t>Optimization at American Airlines</a:t>
            </a:r>
          </a:p>
        </p:txBody>
      </p:sp>
      <p:sp>
        <p:nvSpPr>
          <p:cNvPr id="4099" name="Rectangle 10"/>
          <p:cNvSpPr>
            <a:spLocks noGrp="1" noChangeArrowheads="1"/>
          </p:cNvSpPr>
          <p:nvPr>
            <p:ph type="body" idx="1"/>
          </p:nvPr>
        </p:nvSpPr>
        <p:spPr>
          <a:xfrm>
            <a:off x="381000" y="1143000"/>
            <a:ext cx="4597400" cy="4443413"/>
          </a:xfrm>
        </p:spPr>
        <p:txBody>
          <a:bodyPr/>
          <a:lstStyle/>
          <a:p>
            <a:pPr eaLnBrk="1" hangingPunct="1">
              <a:buFont typeface="Arial" pitchFamily="34" charset="0"/>
              <a:buNone/>
            </a:pPr>
            <a:r>
              <a:rPr lang="en-US" altLang="ja-JP" b="1" smtClean="0">
                <a:solidFill>
                  <a:srgbClr val="CF381E"/>
                </a:solidFill>
                <a:ea typeface="MS PGothic" pitchFamily="34" charset="-128"/>
              </a:rPr>
              <a:t>Business Challenge</a:t>
            </a:r>
          </a:p>
          <a:p>
            <a:pPr eaLnBrk="1" hangingPunct="1"/>
            <a:r>
              <a:rPr lang="en-US" altLang="ja-JP" smtClean="0">
                <a:ea typeface="MS PGothic" pitchFamily="34" charset="-128"/>
              </a:rPr>
              <a:t>Optimize the operations at American Airlines</a:t>
            </a:r>
          </a:p>
          <a:p>
            <a:pPr eaLnBrk="1" hangingPunct="1">
              <a:buFont typeface="Arial" pitchFamily="34" charset="0"/>
              <a:buNone/>
            </a:pPr>
            <a:r>
              <a:rPr lang="en-US" altLang="ja-JP" b="1" smtClean="0">
                <a:solidFill>
                  <a:srgbClr val="CF381E"/>
                </a:solidFill>
                <a:ea typeface="MS PGothic" pitchFamily="34" charset="-128"/>
              </a:rPr>
              <a:t>Tasks are</a:t>
            </a:r>
          </a:p>
          <a:p>
            <a:pPr eaLnBrk="1" hangingPunct="1"/>
            <a:r>
              <a:rPr lang="en-US" altLang="ja-JP" smtClean="0">
                <a:ea typeface="MS PGothic" pitchFamily="34" charset="-128"/>
              </a:rPr>
              <a:t>Plan network, fleet and facilities</a:t>
            </a:r>
          </a:p>
          <a:p>
            <a:pPr eaLnBrk="1" hangingPunct="1"/>
            <a:r>
              <a:rPr lang="en-US" altLang="ja-JP" smtClean="0">
                <a:ea typeface="MS PGothic" pitchFamily="34" charset="-128"/>
              </a:rPr>
              <a:t>(Re)Schedule flights and crew</a:t>
            </a:r>
          </a:p>
          <a:p>
            <a:pPr eaLnBrk="1" hangingPunct="1"/>
            <a:r>
              <a:rPr lang="en-US" altLang="ja-JP" smtClean="0">
                <a:ea typeface="MS PGothic" pitchFamily="34" charset="-128"/>
              </a:rPr>
              <a:t>Manage revenue</a:t>
            </a:r>
          </a:p>
          <a:p>
            <a:pPr eaLnBrk="1" hangingPunct="1">
              <a:buFont typeface="Arial" pitchFamily="34" charset="0"/>
              <a:buNone/>
            </a:pPr>
            <a:r>
              <a:rPr lang="en-US" altLang="ja-JP" b="1" smtClean="0">
                <a:solidFill>
                  <a:srgbClr val="CF381E"/>
                </a:solidFill>
                <a:ea typeface="MS PGothic" pitchFamily="34" charset="-128"/>
              </a:rPr>
              <a:t>Solution</a:t>
            </a:r>
          </a:p>
          <a:p>
            <a:pPr eaLnBrk="1" hangingPunct="1"/>
            <a:r>
              <a:rPr lang="en-US" altLang="ja-JP" smtClean="0">
                <a:ea typeface="MS PGothic" pitchFamily="34" charset="-128"/>
              </a:rPr>
              <a:t>AA internal solutions based on Xpress</a:t>
            </a:r>
          </a:p>
        </p:txBody>
      </p:sp>
      <p:pic>
        <p:nvPicPr>
          <p:cNvPr id="4100" name="Picture 11"/>
          <p:cNvPicPr>
            <a:picLocks noChangeAspect="1" noChangeArrowheads="1"/>
          </p:cNvPicPr>
          <p:nvPr/>
        </p:nvPicPr>
        <p:blipFill>
          <a:blip r:embed="rId3" cstate="print"/>
          <a:srcRect/>
          <a:stretch>
            <a:fillRect/>
          </a:stretch>
        </p:blipFill>
        <p:spPr bwMode="auto">
          <a:xfrm>
            <a:off x="5668963" y="1900238"/>
            <a:ext cx="2908300" cy="2657475"/>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3"/>
          <p:cNvSpPr>
            <a:spLocks noGrp="1" noChangeArrowheads="1"/>
          </p:cNvSpPr>
          <p:nvPr>
            <p:ph type="ctrTitle"/>
          </p:nvPr>
        </p:nvSpPr>
        <p:spPr/>
        <p:txBody>
          <a:bodyPr/>
          <a:lstStyle/>
          <a:p>
            <a:r>
              <a:rPr lang="en-US" sz="4000" smtClean="0"/>
              <a:t>THANK YOU</a:t>
            </a: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1996" name="Rectangle 28"/>
          <p:cNvSpPr>
            <a:spLocks noGrp="1" noChangeArrowheads="1"/>
          </p:cNvSpPr>
          <p:nvPr>
            <p:ph type="title"/>
          </p:nvPr>
        </p:nvSpPr>
        <p:spPr/>
        <p:txBody>
          <a:bodyPr/>
          <a:lstStyle/>
          <a:p>
            <a:r>
              <a:rPr lang="en-US"/>
              <a:t>Why Nestlé Chose Xpress </a:t>
            </a:r>
          </a:p>
        </p:txBody>
      </p:sp>
      <p:sp>
        <p:nvSpPr>
          <p:cNvPr id="4051997" name="Rectangle 29"/>
          <p:cNvSpPr>
            <a:spLocks noGrp="1" noChangeArrowheads="1"/>
          </p:cNvSpPr>
          <p:nvPr>
            <p:ph type="body" idx="1"/>
          </p:nvPr>
        </p:nvSpPr>
        <p:spPr>
          <a:xfrm>
            <a:off x="381000" y="1143000"/>
            <a:ext cx="8534400" cy="3175000"/>
          </a:xfrm>
          <a:noFill/>
        </p:spPr>
        <p:txBody>
          <a:bodyPr/>
          <a:lstStyle/>
          <a:p>
            <a:pPr>
              <a:buFont typeface="Arial" charset="0"/>
              <a:buNone/>
            </a:pPr>
            <a:r>
              <a:rPr lang="en-GB" i="1"/>
              <a:t>	“We chose Mosel &amp; Xpress over OPL &amp; CPLEX because of the greater programming  power that Xpress Mosel provided our Development team. This fact, plus the superior performance of the solver, made the decision very easy.    With Mosel’s intuitive language constructs, an extremely fast learning curve, easier integration and a more powerful language syntax; we were able to witness an immediate impact from our Development team.” </a:t>
            </a:r>
          </a:p>
          <a:p>
            <a:pPr>
              <a:buFont typeface="Arial" charset="0"/>
              <a:buNone/>
            </a:pPr>
            <a:r>
              <a:rPr lang="en-GB"/>
              <a:t>		—Clive Thomas, Manager of Nestlé Supply Chain Operations</a:t>
            </a:r>
          </a:p>
          <a:p>
            <a:endParaRPr lang="en-GB"/>
          </a:p>
        </p:txBody>
      </p:sp>
      <p:pic>
        <p:nvPicPr>
          <p:cNvPr id="4051998" name="Picture 30" descr="nestle-logo"/>
          <p:cNvPicPr>
            <a:picLocks noChangeAspect="1" noChangeArrowheads="1"/>
          </p:cNvPicPr>
          <p:nvPr/>
        </p:nvPicPr>
        <p:blipFill>
          <a:blip r:embed="rId3" cstate="print"/>
          <a:srcRect/>
          <a:stretch>
            <a:fillRect/>
          </a:stretch>
        </p:blipFill>
        <p:spPr bwMode="auto">
          <a:xfrm>
            <a:off x="6477000" y="4495800"/>
            <a:ext cx="1905000" cy="2133600"/>
          </a:xfrm>
          <a:prstGeom prst="rect">
            <a:avLst/>
          </a:prstGeom>
          <a:noFill/>
        </p:spPr>
      </p:pic>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5538" name="Rectangle 2"/>
          <p:cNvSpPr>
            <a:spLocks noGrp="1" noChangeArrowheads="1"/>
          </p:cNvSpPr>
          <p:nvPr>
            <p:ph type="title"/>
          </p:nvPr>
        </p:nvSpPr>
        <p:spPr/>
        <p:txBody>
          <a:bodyPr/>
          <a:lstStyle/>
          <a:p>
            <a:r>
              <a:rPr lang="en-US"/>
              <a:t>Why the NFL Chose Xpress</a:t>
            </a:r>
          </a:p>
        </p:txBody>
      </p:sp>
      <p:sp>
        <p:nvSpPr>
          <p:cNvPr id="4545539" name="Rectangle 3"/>
          <p:cNvSpPr>
            <a:spLocks noGrp="1" noChangeArrowheads="1"/>
          </p:cNvSpPr>
          <p:nvPr>
            <p:ph type="body" idx="1"/>
          </p:nvPr>
        </p:nvSpPr>
        <p:spPr>
          <a:xfrm>
            <a:off x="381000" y="1143000"/>
            <a:ext cx="8534400" cy="2270125"/>
          </a:xfrm>
        </p:spPr>
        <p:txBody>
          <a:bodyPr/>
          <a:lstStyle/>
          <a:p>
            <a:pPr>
              <a:buFont typeface="Arial" charset="0"/>
              <a:buNone/>
            </a:pPr>
            <a:r>
              <a:rPr lang="en-US" i="1"/>
              <a:t>	“Scheduling the NFL season is an extremely difficult task and we need the most powerful optimization software that’s available,” says Rick Stone. Xpress outperforms other optimization tools, including CPLEX, for our sports scheduling challenges.”</a:t>
            </a:r>
          </a:p>
          <a:p>
            <a:pPr>
              <a:buFont typeface="Arial" charset="0"/>
              <a:buNone/>
            </a:pPr>
            <a:r>
              <a:rPr lang="en-US"/>
              <a:t>									—Rick Stone, President of Optimal Planning Solutions</a:t>
            </a:r>
          </a:p>
          <a:p>
            <a:endParaRPr lang="en-US"/>
          </a:p>
        </p:txBody>
      </p:sp>
      <p:pic>
        <p:nvPicPr>
          <p:cNvPr id="4545541" name="Picture 5" descr="high resolution NFL logo"/>
          <p:cNvPicPr>
            <a:picLocks noChangeAspect="1" noChangeArrowheads="1"/>
          </p:cNvPicPr>
          <p:nvPr/>
        </p:nvPicPr>
        <p:blipFill>
          <a:blip r:embed="rId3" cstate="print"/>
          <a:srcRect/>
          <a:stretch>
            <a:fillRect/>
          </a:stretch>
        </p:blipFill>
        <p:spPr bwMode="auto">
          <a:xfrm>
            <a:off x="5867400" y="3581400"/>
            <a:ext cx="2209800" cy="2819400"/>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1"/>
          <p:cNvSpPr>
            <a:spLocks noGrp="1" noChangeArrowheads="1"/>
          </p:cNvSpPr>
          <p:nvPr>
            <p:ph type="title"/>
          </p:nvPr>
        </p:nvSpPr>
        <p:spPr/>
        <p:txBody>
          <a:bodyPr/>
          <a:lstStyle/>
          <a:p>
            <a:pPr eaLnBrk="1" hangingPunct="1"/>
            <a:r>
              <a:rPr lang="en-US" smtClean="0"/>
              <a:t>National Football League</a:t>
            </a:r>
          </a:p>
        </p:txBody>
      </p:sp>
      <p:sp>
        <p:nvSpPr>
          <p:cNvPr id="11267" name="Rectangle 12"/>
          <p:cNvSpPr>
            <a:spLocks noGrp="1" noChangeArrowheads="1"/>
          </p:cNvSpPr>
          <p:nvPr>
            <p:ph type="body" idx="1"/>
          </p:nvPr>
        </p:nvSpPr>
        <p:spPr>
          <a:xfrm>
            <a:off x="381000" y="1143000"/>
            <a:ext cx="4191000" cy="4443413"/>
          </a:xfrm>
        </p:spPr>
        <p:txBody>
          <a:bodyPr/>
          <a:lstStyle/>
          <a:p>
            <a:pPr eaLnBrk="1" hangingPunct="1">
              <a:buFont typeface="Arial" pitchFamily="34" charset="0"/>
              <a:buNone/>
            </a:pPr>
            <a:r>
              <a:rPr lang="en-US" altLang="ja-JP" b="1" smtClean="0">
                <a:solidFill>
                  <a:srgbClr val="CF381E"/>
                </a:solidFill>
                <a:ea typeface="MS PGothic" pitchFamily="34" charset="-128"/>
              </a:rPr>
              <a:t>Business Challenge</a:t>
            </a:r>
            <a:endParaRPr lang="en-US" altLang="ja-JP" smtClean="0">
              <a:ea typeface="MS PGothic" pitchFamily="34" charset="-128"/>
            </a:endParaRPr>
          </a:p>
          <a:p>
            <a:pPr eaLnBrk="1" hangingPunct="1"/>
            <a:r>
              <a:rPr lang="en-US" altLang="ja-JP" smtClean="0">
                <a:ea typeface="MS PGothic" pitchFamily="34" charset="-128"/>
              </a:rPr>
              <a:t>Create the NFL schedule</a:t>
            </a:r>
          </a:p>
          <a:p>
            <a:pPr eaLnBrk="1" hangingPunct="1">
              <a:buFont typeface="Arial" pitchFamily="34" charset="0"/>
              <a:buNone/>
            </a:pPr>
            <a:r>
              <a:rPr lang="en-US" altLang="ja-JP" b="1" smtClean="0">
                <a:solidFill>
                  <a:srgbClr val="CF381E"/>
                </a:solidFill>
                <a:ea typeface="MS PGothic" pitchFamily="34" charset="-128"/>
              </a:rPr>
              <a:t>Take into account</a:t>
            </a:r>
            <a:r>
              <a:rPr lang="en-US" altLang="ja-JP" smtClean="0">
                <a:ea typeface="MS PGothic" pitchFamily="34" charset="-128"/>
              </a:rPr>
              <a:t> </a:t>
            </a:r>
          </a:p>
          <a:p>
            <a:pPr eaLnBrk="1" hangingPunct="1"/>
            <a:r>
              <a:rPr lang="en-US" altLang="ja-JP" smtClean="0">
                <a:ea typeface="MS PGothic" pitchFamily="34" charset="-128"/>
              </a:rPr>
              <a:t>stadium availability </a:t>
            </a:r>
          </a:p>
          <a:p>
            <a:pPr eaLnBrk="1" hangingPunct="1"/>
            <a:r>
              <a:rPr lang="en-US" altLang="ja-JP" smtClean="0">
                <a:ea typeface="MS PGothic" pitchFamily="34" charset="-128"/>
              </a:rPr>
              <a:t>competitive impact</a:t>
            </a:r>
          </a:p>
          <a:p>
            <a:pPr eaLnBrk="1" hangingPunct="1"/>
            <a:r>
              <a:rPr lang="en-US" altLang="ja-JP" smtClean="0">
                <a:ea typeface="MS PGothic" pitchFamily="34" charset="-128"/>
              </a:rPr>
              <a:t>television schedules</a:t>
            </a:r>
            <a:endParaRPr lang="en-US" smtClean="0"/>
          </a:p>
          <a:p>
            <a:pPr eaLnBrk="1" hangingPunct="1">
              <a:buFont typeface="Arial" pitchFamily="34" charset="0"/>
              <a:buNone/>
            </a:pPr>
            <a:r>
              <a:rPr lang="en-US" b="1" smtClean="0">
                <a:solidFill>
                  <a:srgbClr val="CF381E"/>
                </a:solidFill>
              </a:rPr>
              <a:t>Solution</a:t>
            </a:r>
          </a:p>
          <a:p>
            <a:pPr eaLnBrk="1" hangingPunct="1"/>
            <a:r>
              <a:rPr lang="en-US" smtClean="0"/>
              <a:t>Custom solution built by Optimal Planning Solutions based on Xpress</a:t>
            </a:r>
          </a:p>
        </p:txBody>
      </p:sp>
      <p:pic>
        <p:nvPicPr>
          <p:cNvPr id="11268" name="Picture 6" descr="1970%20NFL%20Logo"/>
          <p:cNvPicPr>
            <a:picLocks noChangeAspect="1" noChangeArrowheads="1"/>
          </p:cNvPicPr>
          <p:nvPr/>
        </p:nvPicPr>
        <p:blipFill>
          <a:blip r:embed="rId3" cstate="print"/>
          <a:srcRect/>
          <a:stretch>
            <a:fillRect/>
          </a:stretch>
        </p:blipFill>
        <p:spPr bwMode="auto">
          <a:xfrm>
            <a:off x="4908550" y="1104900"/>
            <a:ext cx="3830638" cy="4941888"/>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2146" name="Rectangle 2"/>
          <p:cNvSpPr>
            <a:spLocks noGrp="1" noChangeArrowheads="1"/>
          </p:cNvSpPr>
          <p:nvPr>
            <p:ph type="body" idx="1"/>
          </p:nvPr>
        </p:nvSpPr>
        <p:spPr>
          <a:xfrm>
            <a:off x="381000" y="1143000"/>
            <a:ext cx="8534400" cy="5148263"/>
          </a:xfrm>
        </p:spPr>
        <p:txBody>
          <a:bodyPr/>
          <a:lstStyle/>
          <a:p>
            <a:pPr marL="419100" indent="-419100">
              <a:buNone/>
            </a:pPr>
            <a:r>
              <a:rPr lang="en-US" altLang="ja-JP" sz="1600" b="1" kern="1200" dirty="0">
                <a:latin typeface="Arial" pitchFamily="34" charset="0"/>
                <a:cs typeface="Arial" pitchFamily="34" charset="0"/>
              </a:rPr>
              <a:t>Challenges</a:t>
            </a:r>
          </a:p>
          <a:p>
            <a:pPr marL="725488" lvl="1" indent="-381000"/>
            <a:r>
              <a:rPr lang="en-US" altLang="ja-JP" sz="1600" dirty="0">
                <a:ea typeface="ＭＳ Ｐゴシック" charset="-128"/>
              </a:rPr>
              <a:t>Create television schedules that best represent the league and product</a:t>
            </a:r>
          </a:p>
          <a:p>
            <a:pPr marL="725488" lvl="1" indent="-381000"/>
            <a:r>
              <a:rPr lang="en-US" altLang="ja-JP" sz="1600" dirty="0">
                <a:ea typeface="ＭＳ Ｐゴシック" charset="-128"/>
              </a:rPr>
              <a:t>Work around stadium issues caused by other events such as concerts or baseball games</a:t>
            </a:r>
          </a:p>
          <a:p>
            <a:pPr marL="725488" lvl="1" indent="-381000"/>
            <a:r>
              <a:rPr lang="en-US" altLang="ja-JP" sz="1600" dirty="0">
                <a:ea typeface="ＭＳ Ｐゴシック" charset="-128"/>
              </a:rPr>
              <a:t>Alleviate or minimize the competitive impact of travel schedules and/or rest days between games  </a:t>
            </a:r>
          </a:p>
          <a:p>
            <a:pPr marL="725488" lvl="1" indent="-381000"/>
            <a:r>
              <a:rPr lang="en-US" altLang="ja-JP" sz="1600" dirty="0">
                <a:ea typeface="ＭＳ Ｐゴシック" charset="-128"/>
              </a:rPr>
              <a:t>Meets specific team request for venue dates and/or opponents</a:t>
            </a:r>
          </a:p>
          <a:p>
            <a:pPr marL="725488" lvl="1" indent="-381000"/>
            <a:r>
              <a:rPr lang="en-US" altLang="ja-JP" sz="1600" dirty="0">
                <a:ea typeface="ＭＳ Ｐゴシック" charset="-128"/>
              </a:rPr>
              <a:t>Minimizes the frequency of consecutive home (or road) games</a:t>
            </a:r>
          </a:p>
          <a:p>
            <a:pPr marL="419100" indent="-419100">
              <a:buNone/>
            </a:pPr>
            <a:r>
              <a:rPr lang="en-US" altLang="ja-JP" sz="1600" b="1" kern="1200" dirty="0">
                <a:latin typeface="Arial" pitchFamily="34" charset="0"/>
                <a:cs typeface="Arial" pitchFamily="34" charset="0"/>
              </a:rPr>
              <a:t>Solution  </a:t>
            </a:r>
          </a:p>
          <a:p>
            <a:pPr marL="419100" indent="-419100">
              <a:buFont typeface="Arial" charset="0"/>
              <a:buNone/>
            </a:pPr>
            <a:r>
              <a:rPr lang="en-US" altLang="ja-JP" sz="1600" dirty="0">
                <a:ea typeface="ＭＳ Ｐゴシック" charset="-128"/>
              </a:rPr>
              <a:t>	Optimal Planning Solutions uses Xpress to create an NFL schedule to balance the needs of the fans, team, and network partners along with venue availability and weather constraints to create an optimal schedule</a:t>
            </a:r>
          </a:p>
          <a:p>
            <a:pPr marL="419100" indent="-419100">
              <a:buNone/>
            </a:pPr>
            <a:r>
              <a:rPr lang="en-US" altLang="ja-JP" sz="1600" b="1" kern="1200" dirty="0">
                <a:latin typeface="Arial" pitchFamily="34" charset="0"/>
                <a:cs typeface="Arial" pitchFamily="34" charset="0"/>
              </a:rPr>
              <a:t>Results </a:t>
            </a:r>
          </a:p>
          <a:p>
            <a:pPr marL="419100" indent="-419100">
              <a:buFont typeface="Arial" charset="0"/>
              <a:buNone/>
            </a:pPr>
            <a:r>
              <a:rPr lang="en-US" altLang="ja-JP" sz="1800" dirty="0">
                <a:ea typeface="ＭＳ Ｐゴシック" charset="-128"/>
              </a:rPr>
              <a:t>	</a:t>
            </a:r>
            <a:r>
              <a:rPr lang="en-US" altLang="ja-JP" sz="1600" dirty="0">
                <a:ea typeface="ＭＳ Ｐゴシック" charset="-128"/>
              </a:rPr>
              <a:t>“Countless factors, such as the need to satisfy our broadcasting partner and the need to work around stadium availability, must be taken into account when scheduling the NFL season. This process was, until recently, mostly a manual and intensely complex process.  With the implementation of Optimal Planning Solutions with FICO’s MP Xpress tool, we can evaluate infinitely more scheduling options than before.” – </a:t>
            </a:r>
            <a:r>
              <a:rPr lang="en-US" altLang="ja-JP" sz="1400" b="1" i="1" dirty="0">
                <a:ea typeface="ＭＳ Ｐゴシック" charset="-128"/>
              </a:rPr>
              <a:t>Mike Francis, NFL Vice President of Finance, responsible for the League’s scheduling process</a:t>
            </a:r>
          </a:p>
        </p:txBody>
      </p:sp>
      <p:sp>
        <p:nvSpPr>
          <p:cNvPr id="4742147" name="Rectangle 3"/>
          <p:cNvSpPr>
            <a:spLocks noGrp="1" noChangeArrowheads="1"/>
          </p:cNvSpPr>
          <p:nvPr>
            <p:ph type="title"/>
          </p:nvPr>
        </p:nvSpPr>
        <p:spPr/>
        <p:txBody>
          <a:bodyPr/>
          <a:lstStyle/>
          <a:p>
            <a:r>
              <a:rPr lang="en-US"/>
              <a:t>Case Study: Scheduling NFL Games </a:t>
            </a:r>
          </a:p>
        </p:txBody>
      </p:sp>
    </p:spTree>
  </p:cSld>
  <p:clrMapOvr>
    <a:masterClrMapping/>
  </p:clrMapOvr>
  <p:transition>
    <p:wipe dir="r"/>
  </p:transition>
</p:sld>
</file>

<file path=ppt/theme/theme1.xml><?xml version="1.0" encoding="utf-8"?>
<a:theme xmlns:a="http://schemas.openxmlformats.org/drawingml/2006/main" name="FICO 2010 CONFIDENTIAL">
  <a:themeElements>
    <a:clrScheme name="">
      <a:dk1>
        <a:srgbClr val="003F5F"/>
      </a:dk1>
      <a:lt1>
        <a:srgbClr val="FFFFFF"/>
      </a:lt1>
      <a:dk2>
        <a:srgbClr val="A312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3B7"/>
      </a:hlink>
      <a:folHlink>
        <a:srgbClr val="A2AC59"/>
      </a:folHlink>
    </a:clrScheme>
    <a:fontScheme name="FICO 2010 CONFIDENTIAL">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0" fontAlgn="base" latinLnBrk="0" hangingPunct="0">
          <a:lnSpc>
            <a:spcPct val="90000"/>
          </a:lnSpc>
          <a:spcBef>
            <a:spcPct val="50000"/>
          </a:spcBef>
          <a:spcAft>
            <a:spcPct val="0"/>
          </a:spcAft>
          <a:buClr>
            <a:schemeClr val="tx1"/>
          </a:buClr>
          <a:buSzTx/>
          <a:buFont typeface="Arial" pitchFamily="34" charset="0"/>
          <a:buChar char="»"/>
          <a:tabLst/>
          <a:defRPr kumimoji="0" lang="en-US" sz="26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0" fontAlgn="base" latinLnBrk="0" hangingPunct="0">
          <a:lnSpc>
            <a:spcPct val="90000"/>
          </a:lnSpc>
          <a:spcBef>
            <a:spcPct val="50000"/>
          </a:spcBef>
          <a:spcAft>
            <a:spcPct val="0"/>
          </a:spcAft>
          <a:buClr>
            <a:schemeClr val="tx1"/>
          </a:buClr>
          <a:buSzTx/>
          <a:buFont typeface="Arial" pitchFamily="34" charset="0"/>
          <a:buChar char="»"/>
          <a:tabLst/>
          <a:defRPr kumimoji="0" lang="en-US" sz="2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FICO 2010 CONFIDENTIAL 1">
        <a:dk1>
          <a:srgbClr val="000000"/>
        </a:dk1>
        <a:lt1>
          <a:srgbClr val="FFFFFF"/>
        </a:lt1>
        <a:dk2>
          <a:srgbClr val="A3100D"/>
        </a:dk2>
        <a:lt2>
          <a:srgbClr val="D9D8BE"/>
        </a:lt2>
        <a:accent1>
          <a:srgbClr val="F47B1F"/>
        </a:accent1>
        <a:accent2>
          <a:srgbClr val="FFC94E"/>
        </a:accent2>
        <a:accent3>
          <a:srgbClr val="FFFFFF"/>
        </a:accent3>
        <a:accent4>
          <a:srgbClr val="000000"/>
        </a:accent4>
        <a:accent5>
          <a:srgbClr val="F8BFAB"/>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2">
        <a:dk1>
          <a:srgbClr val="000000"/>
        </a:dk1>
        <a:lt1>
          <a:srgbClr val="FFFFFF"/>
        </a:lt1>
        <a:dk2>
          <a:srgbClr val="A3100D"/>
        </a:dk2>
        <a:lt2>
          <a:srgbClr val="D9D8BE"/>
        </a:lt2>
        <a:accent1>
          <a:srgbClr val="67686B"/>
        </a:accent1>
        <a:accent2>
          <a:srgbClr val="FFC94E"/>
        </a:accent2>
        <a:accent3>
          <a:srgbClr val="FFFFFF"/>
        </a:accent3>
        <a:accent4>
          <a:srgbClr val="000000"/>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3">
        <a:dk1>
          <a:srgbClr val="4D4E49"/>
        </a:dk1>
        <a:lt1>
          <a:srgbClr val="FFFFFF"/>
        </a:lt1>
        <a:dk2>
          <a:srgbClr val="A3100D"/>
        </a:dk2>
        <a:lt2>
          <a:srgbClr val="D9D8BE"/>
        </a:lt2>
        <a:accent1>
          <a:srgbClr val="67686B"/>
        </a:accent1>
        <a:accent2>
          <a:srgbClr val="FFC94E"/>
        </a:accent2>
        <a:accent3>
          <a:srgbClr val="FFFFFF"/>
        </a:accent3>
        <a:accent4>
          <a:srgbClr val="40413D"/>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4">
        <a:dk1>
          <a:srgbClr val="42433F"/>
        </a:dk1>
        <a:lt1>
          <a:srgbClr val="FFFFFF"/>
        </a:lt1>
        <a:dk2>
          <a:srgbClr val="A3100D"/>
        </a:dk2>
        <a:lt2>
          <a:srgbClr val="D9D8BE"/>
        </a:lt2>
        <a:accent1>
          <a:srgbClr val="67686B"/>
        </a:accent1>
        <a:accent2>
          <a:srgbClr val="FFC94E"/>
        </a:accent2>
        <a:accent3>
          <a:srgbClr val="FFFFFF"/>
        </a:accent3>
        <a:accent4>
          <a:srgbClr val="373834"/>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5">
        <a:dk1>
          <a:srgbClr val="003F5F"/>
        </a:dk1>
        <a:lt1>
          <a:srgbClr val="FFFFFF"/>
        </a:lt1>
        <a:dk2>
          <a:srgbClr val="A3100D"/>
        </a:dk2>
        <a:lt2>
          <a:srgbClr val="D9D8BE"/>
        </a:lt2>
        <a:accent1>
          <a:srgbClr val="67686B"/>
        </a:accent1>
        <a:accent2>
          <a:srgbClr val="FFC94E"/>
        </a:accent2>
        <a:accent3>
          <a:srgbClr val="FFFFFF"/>
        </a:accent3>
        <a:accent4>
          <a:srgbClr val="003450"/>
        </a:accent4>
        <a:accent5>
          <a:srgbClr val="B8B9BA"/>
        </a:accent5>
        <a:accent6>
          <a:srgbClr val="E7B646"/>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6">
        <a:dk1>
          <a:srgbClr val="003F5F"/>
        </a:dk1>
        <a:lt1>
          <a:srgbClr val="FFFFFF"/>
        </a:lt1>
        <a:dk2>
          <a:srgbClr val="A3100D"/>
        </a:dk2>
        <a:lt2>
          <a:srgbClr val="D9D8BE"/>
        </a:lt2>
        <a:accent1>
          <a:srgbClr val="67686B"/>
        </a:accent1>
        <a:accent2>
          <a:srgbClr val="F8C525"/>
        </a:accent2>
        <a:accent3>
          <a:srgbClr val="FFFFFF"/>
        </a:accent3>
        <a:accent4>
          <a:srgbClr val="003450"/>
        </a:accent4>
        <a:accent5>
          <a:srgbClr val="B8B9BA"/>
        </a:accent5>
        <a:accent6>
          <a:srgbClr val="E1B220"/>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7">
        <a:dk1>
          <a:srgbClr val="003F5F"/>
        </a:dk1>
        <a:lt1>
          <a:srgbClr val="FFFFFF"/>
        </a:lt1>
        <a:dk2>
          <a:srgbClr val="A3100D"/>
        </a:dk2>
        <a:lt2>
          <a:srgbClr val="D7D2CB"/>
        </a:lt2>
        <a:accent1>
          <a:srgbClr val="67686B"/>
        </a:accent1>
        <a:accent2>
          <a:srgbClr val="F8C525"/>
        </a:accent2>
        <a:accent3>
          <a:srgbClr val="FFFFFF"/>
        </a:accent3>
        <a:accent4>
          <a:srgbClr val="003450"/>
        </a:accent4>
        <a:accent5>
          <a:srgbClr val="B8B9BA"/>
        </a:accent5>
        <a:accent6>
          <a:srgbClr val="E1B220"/>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8">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507AA8"/>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9">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53"/>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0">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1">
        <a:dk1>
          <a:srgbClr val="003F5F"/>
        </a:dk1>
        <a:lt1>
          <a:srgbClr val="FFFFFF"/>
        </a:lt1>
        <a:dk2>
          <a:srgbClr val="A3100D"/>
        </a:dk2>
        <a:lt2>
          <a:srgbClr val="D7D2CB"/>
        </a:lt2>
        <a:accent1>
          <a:srgbClr val="67686B"/>
        </a:accent1>
        <a:accent2>
          <a:srgbClr val="FFC82E"/>
        </a:accent2>
        <a:accent3>
          <a:srgbClr val="FFFFFF"/>
        </a:accent3>
        <a:accent4>
          <a:srgbClr val="003450"/>
        </a:accent4>
        <a:accent5>
          <a:srgbClr val="B8B9BA"/>
        </a:accent5>
        <a:accent6>
          <a:srgbClr val="E7B529"/>
        </a:accent6>
        <a:hlink>
          <a:srgbClr val="80A1B7"/>
        </a:hlink>
        <a:folHlink>
          <a:srgbClr val="8B8E4B"/>
        </a:folHlink>
      </a:clrScheme>
      <a:clrMap bg1="lt1" tx1="dk1" bg2="lt2" tx2="dk2" accent1="accent1" accent2="accent2" accent3="accent3" accent4="accent4" accent5="accent5" accent6="accent6" hlink="hlink" folHlink="folHlink"/>
    </a:extraClrScheme>
    <a:extraClrScheme>
      <a:clrScheme name="FICO 2010 CONFIDENTIAL 12">
        <a:dk1>
          <a:srgbClr val="003F5F"/>
        </a:dk1>
        <a:lt1>
          <a:srgbClr val="FFFFFF"/>
        </a:lt1>
        <a:dk2>
          <a:srgbClr val="A3100D"/>
        </a:dk2>
        <a:lt2>
          <a:srgbClr val="D7D2CB"/>
        </a:lt2>
        <a:accent1>
          <a:srgbClr val="4D4E53"/>
        </a:accent1>
        <a:accent2>
          <a:srgbClr val="FFC82E"/>
        </a:accent2>
        <a:accent3>
          <a:srgbClr val="FFFFFF"/>
        </a:accent3>
        <a:accent4>
          <a:srgbClr val="003450"/>
        </a:accent4>
        <a:accent5>
          <a:srgbClr val="B2B2B3"/>
        </a:accent5>
        <a:accent6>
          <a:srgbClr val="E7B529"/>
        </a:accent6>
        <a:hlink>
          <a:srgbClr val="80A1B7"/>
        </a:hlink>
        <a:folHlink>
          <a:srgbClr val="8B8E4B"/>
        </a:folHlink>
      </a:clrScheme>
      <a:clrMap bg1="lt1" tx1="dk1" bg2="lt2" tx2="dk2" accent1="accent1" accent2="accent2" accent3="accent3" accent4="accent4" accent5="accent5" accent6="accent6" hlink="hlink" folHlink="folHlink"/>
    </a:extraClrScheme>
    <a:extraClrScheme>
      <a:clrScheme name="FICO 2010 CONFIDENTIAL 13">
        <a:dk1>
          <a:srgbClr val="003F5F"/>
        </a:dk1>
        <a:lt1>
          <a:srgbClr val="FFFFFF"/>
        </a:lt1>
        <a:dk2>
          <a:srgbClr val="A3100D"/>
        </a:dk2>
        <a:lt2>
          <a:srgbClr val="D7D2CB"/>
        </a:lt2>
        <a:accent1>
          <a:srgbClr val="4D4E53"/>
        </a:accent1>
        <a:accent2>
          <a:srgbClr val="FFC82E"/>
        </a:accent2>
        <a:accent3>
          <a:srgbClr val="FFFFFF"/>
        </a:accent3>
        <a:accent4>
          <a:srgbClr val="003450"/>
        </a:accent4>
        <a:accent5>
          <a:srgbClr val="B2B2B3"/>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4">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1B7"/>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5">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7E99AA"/>
        </a:hlink>
        <a:folHlink>
          <a:srgbClr val="A2AC59"/>
        </a:folHlink>
      </a:clrScheme>
      <a:clrMap bg1="lt1" tx1="dk1" bg2="lt2" tx2="dk2" accent1="accent1" accent2="accent2" accent3="accent3" accent4="accent4" accent5="accent5" accent6="accent6" hlink="hlink" folHlink="folHlink"/>
    </a:extraClrScheme>
    <a:extraClrScheme>
      <a:clrScheme name="FICO 2010 CONFIDENTIAL 16">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7E99AA"/>
        </a:hlink>
        <a:folHlink>
          <a:srgbClr val="8B8E4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3F5F"/>
    </a:dk1>
    <a:lt1>
      <a:srgbClr val="FFFFFF"/>
    </a:lt1>
    <a:dk2>
      <a:srgbClr val="A3100D"/>
    </a:dk2>
    <a:lt2>
      <a:srgbClr val="D7D2CB"/>
    </a:lt2>
    <a:accent1>
      <a:srgbClr val="616265"/>
    </a:accent1>
    <a:accent2>
      <a:srgbClr val="FFC82E"/>
    </a:accent2>
    <a:accent3>
      <a:srgbClr val="FFFFFF"/>
    </a:accent3>
    <a:accent4>
      <a:srgbClr val="003450"/>
    </a:accent4>
    <a:accent5>
      <a:srgbClr val="B7B7B8"/>
    </a:accent5>
    <a:accent6>
      <a:srgbClr val="E7B529"/>
    </a:accent6>
    <a:hlink>
      <a:srgbClr val="80A3B7"/>
    </a:hlink>
    <a:folHlink>
      <a:srgbClr val="A2AC5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STR Document" ma:contentTypeID="0x010100143EC4D3A0FF65409147BE720C113A940008B93D50BE36314AA88675CC7B2567D7" ma:contentTypeVersion="15" ma:contentTypeDescription="" ma:contentTypeScope="" ma:versionID="ea4a74851d347f9768be08b98502b064">
  <xsd:schema xmlns:xsd="http://www.w3.org/2001/XMLSchema" xmlns:p="http://schemas.microsoft.com/office/2006/metadata/properties" xmlns:ns1="http://schemas.microsoft.com/sharepoint/v3" xmlns:ns2="dda31c62-e2d9-4cd3-9998-64a5085a3e72" xmlns:ns3="db0ba188-14d5-42eb-aaec-db1b0a34fd41" xmlns:ns4="440ea21a-d8b4-4bc0-812e-654569226000" targetNamespace="http://schemas.microsoft.com/office/2006/metadata/properties" ma:root="true" ma:fieldsID="ba2961c73529b18dea37c41b2b37d8c6" ns1:_="" ns2:_="" ns3:_="" ns4:_="">
    <xsd:import namespace="http://schemas.microsoft.com/sharepoint/v3"/>
    <xsd:import namespace="dda31c62-e2d9-4cd3-9998-64a5085a3e72"/>
    <xsd:import namespace="db0ba188-14d5-42eb-aaec-db1b0a34fd41"/>
    <xsd:import namespace="440ea21a-d8b4-4bc0-812e-654569226000"/>
    <xsd:element name="properties">
      <xsd:complexType>
        <xsd:sequence>
          <xsd:element name="documentManagement">
            <xsd:complexType>
              <xsd:all>
                <xsd:element ref="ns2:STRCollateralType" minOccurs="0"/>
                <xsd:element ref="ns1:Language" minOccurs="0"/>
                <xsd:element ref="ns3:theProduct" minOccurs="0"/>
                <xsd:element ref="ns3:Business_x0020_Problem" minOccurs="0"/>
                <xsd:element ref="ns3:Department_x0020_Owner" minOccurs="0"/>
                <xsd:element ref="ns3:Document_x0020_Author" minOccurs="0"/>
                <xsd:element ref="ns3:Industry" minOccurs="0"/>
                <xsd:element ref="ns3:Product_x0020_number" minOccurs="0"/>
                <xsd:element ref="ns3:Region" minOccurs="0"/>
                <xsd:element ref="ns3:Release_x0020_artifact_x0020_to" minOccurs="0"/>
                <xsd:element ref="ns3:Sensitivity" minOccurs="0"/>
                <xsd:element ref="ns3:STRDescription" minOccurs="0"/>
                <xsd:element ref="ns3:Client" minOccurs="0"/>
                <xsd:element ref="ns3:Competitor" minOccurs="0"/>
                <xsd:element ref="ns3:Inventory_x0020_Number" minOccurs="0"/>
                <xsd:element ref="ns4:Competitor_x0027_s_x0020_Product" minOccurs="0"/>
                <xsd:element ref="ns4:Remove_x0020_from_x0020_STR_x0020_Date" minOccurs="0"/>
                <xsd:element ref="ns4:Is_x0020_Updated" minOccurs="0"/>
                <xsd:element ref="ns4:Publication_x0020_Date" minOccurs="0"/>
                <xsd:element ref="ns4:Product_x0020_Version" minOccurs="0"/>
                <xsd:element ref="ns4:Volume_x0020__x0023_"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anguage" ma:index="3" nillable="true" ma:displayName="Language" ma:default="English" ma:format="Dropdown" ma:internalName="Language">
      <xsd:simpleType>
        <xsd:restriction base="dms:Choice">
          <xsd:enumeration value="Chinese - simplified"/>
          <xsd:enumeration value="English"/>
          <xsd:enumeration value="French"/>
          <xsd:enumeration value="German"/>
          <xsd:enumeration value="Japanese"/>
          <xsd:enumeration value="Korean"/>
          <xsd:enumeration value="Portuguese - Brazil"/>
          <xsd:enumeration value="Queen's English"/>
          <xsd:enumeration value="Russian"/>
          <xsd:enumeration value="Spanish - International"/>
        </xsd:restriction>
      </xsd:simpleType>
    </xsd:element>
  </xsd:schema>
  <xsd:schema xmlns:xsd="http://www.w3.org/2001/XMLSchema" xmlns:dms="http://schemas.microsoft.com/office/2006/documentManagement/types" targetNamespace="dda31c62-e2d9-4cd3-9998-64a5085a3e72" elementFormDefault="qualified">
    <xsd:import namespace="http://schemas.microsoft.com/office/2006/documentManagement/types"/>
    <xsd:element name="STRCollateralType" ma:index="2" nillable="true" ma:displayName="STR Collateral Type" ma:format="Dropdown" ma:internalName="STRCollateralType">
      <xsd:simpleType>
        <xsd:restriction base="dms:Choice">
          <xsd:enumeration value="Competitive Intelligence"/>
          <xsd:enumeration value="Corporate"/>
          <xsd:enumeration value="Customer Success Stories"/>
          <xsd:enumeration value="Insights White Papers"/>
          <xsd:enumeration value="Internal Product Guides"/>
          <xsd:enumeration value="Field Insights Documents"/>
          <xsd:enumeration value="Partner Documentation"/>
          <xsd:enumeration value="Partner Resources"/>
          <xsd:enumeration value="Pricing Guides"/>
          <xsd:enumeration value="Product Collateral"/>
          <xsd:enumeration value="Product Demos"/>
          <xsd:enumeration value="Sales Presentations"/>
          <xsd:enumeration value="Tech Talks"/>
          <xsd:enumeration value="White Papers"/>
        </xsd:restriction>
      </xsd:simpleType>
    </xsd:element>
  </xsd:schema>
  <xsd:schema xmlns:xsd="http://www.w3.org/2001/XMLSchema" xmlns:dms="http://schemas.microsoft.com/office/2006/documentManagement/types" targetNamespace="db0ba188-14d5-42eb-aaec-db1b0a34fd41" elementFormDefault="qualified">
    <xsd:import namespace="http://schemas.microsoft.com/office/2006/documentManagement/types"/>
    <xsd:element name="theProduct" ma:index="4" nillable="true" ma:displayName="theProduct" ma:list="4449bdb9-bf13-4900-a702-c8f5f3eac461" ma:internalName="theProduct" ma:showField="Title" ma:web="db0ba188-14d5-42eb-aaec-db1b0a34fd41">
      <xsd:complexType>
        <xsd:complexContent>
          <xsd:extension base="dms:MultiChoiceLookup">
            <xsd:sequence>
              <xsd:element name="Value" type="dms:Lookup" maxOccurs="unbounded" minOccurs="0" nillable="true"/>
            </xsd:sequence>
          </xsd:extension>
        </xsd:complexContent>
      </xsd:complexType>
    </xsd:element>
    <xsd:element name="Business_x0020_Problem" ma:index="5" nillable="true" ma:displayName="Business Problem" ma:list="eae7977f-51c0-428f-ba0a-84fb35bef4ef" ma:internalName="Business_x0020_Problem" ma:showField="Title" ma:web="db0ba188-14d5-42eb-aaec-db1b0a34fd41">
      <xsd:complexType>
        <xsd:complexContent>
          <xsd:extension base="dms:MultiChoiceLookup">
            <xsd:sequence>
              <xsd:element name="Value" type="dms:Lookup" maxOccurs="unbounded" minOccurs="0" nillable="true"/>
            </xsd:sequence>
          </xsd:extension>
        </xsd:complexContent>
      </xsd:complexType>
    </xsd:element>
    <xsd:element name="Department_x0020_Owner" ma:index="6" nillable="true" ma:displayName="Department Owner" ma:format="Dropdown" ma:internalName="Department_x0020_Owner">
      <xsd:simpleType>
        <xsd:restriction base="dms:Choice">
          <xsd:enumeration value="Corporate Communications"/>
          <xsd:enumeration value="Creative Services"/>
          <xsd:enumeration value="Finance"/>
          <xsd:enumeration value="Integrated Learning Organization"/>
          <xsd:enumeration value="Marketing Operations"/>
          <xsd:enumeration value="Product Management"/>
          <xsd:enumeration value="Solution Marketing"/>
        </xsd:restriction>
      </xsd:simpleType>
    </xsd:element>
    <xsd:element name="Document_x0020_Author" ma:index="7" nillable="true" ma:displayName="Document Author" ma:list="UserInfo" ma:internalName="Document_x0020_Auth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dustry" ma:index="8" nillable="true" ma:displayName="Industry" ma:list="b4d2e2f1-aa9a-439e-8d5f-9f2f0186bee9" ma:internalName="Industry" ma:showField="Title" ma:web="db0ba188-14d5-42eb-aaec-db1b0a34fd41">
      <xsd:complexType>
        <xsd:complexContent>
          <xsd:extension base="dms:MultiChoiceLookup">
            <xsd:sequence>
              <xsd:element name="Value" type="dms:Lookup" maxOccurs="unbounded" minOccurs="0" nillable="true"/>
            </xsd:sequence>
          </xsd:extension>
        </xsd:complexContent>
      </xsd:complexType>
    </xsd:element>
    <xsd:element name="Product_x0020_number" ma:index="9" nillable="true" ma:displayName="Product number" ma:internalName="Product_x0020_number">
      <xsd:simpleType>
        <xsd:restriction base="dms:Number"/>
      </xsd:simpleType>
    </xsd:element>
    <xsd:element name="Region" ma:index="10" nillable="true" ma:displayName="Region" ma:description="region of intended audience" ma:list="faecf113-024f-4d1a-876d-4b01b0d89966" ma:internalName="Region" ma:showField="Title" ma:web="db0ba188-14d5-42eb-aaec-db1b0a34fd41">
      <xsd:complexType>
        <xsd:complexContent>
          <xsd:extension base="dms:MultiChoiceLookup">
            <xsd:sequence>
              <xsd:element name="Value" type="dms:Lookup" maxOccurs="unbounded" minOccurs="0" nillable="true"/>
            </xsd:sequence>
          </xsd:extension>
        </xsd:complexContent>
      </xsd:complexType>
    </xsd:element>
    <xsd:element name="Release_x0020_artifact_x0020_to" ma:index="11" nillable="true" ma:displayName="Release artifact to" ma:internalName="Release_x0020_artifact_x0020_to">
      <xsd:complexType>
        <xsd:complexContent>
          <xsd:extension base="dms:MultiChoice">
            <xsd:sequence>
              <xsd:element name="Value" maxOccurs="unbounded" minOccurs="0" nillable="true">
                <xsd:simpleType>
                  <xsd:restriction base="dms:Choice">
                    <xsd:enumeration value="Decision Management Communities"/>
                    <xsd:enumeration value="FICO.com"/>
                    <xsd:enumeration value="Sales Portal"/>
                  </xsd:restriction>
                </xsd:simpleType>
              </xsd:element>
            </xsd:sequence>
          </xsd:extension>
        </xsd:complexContent>
      </xsd:complexType>
    </xsd:element>
    <xsd:element name="Sensitivity" ma:index="12" nillable="true" ma:displayName="Sensitivity" ma:default="Internal Confidential" ma:format="Dropdown" ma:internalName="Sensitivity">
      <xsd:simpleType>
        <xsd:restriction base="dms:Choice">
          <xsd:enumeration value="Internal Confidential"/>
          <xsd:enumeration value="External Confidential"/>
          <xsd:enumeration value="External Non-Confidential"/>
        </xsd:restriction>
      </xsd:simpleType>
    </xsd:element>
    <xsd:element name="STRDescription" ma:index="13" nillable="true" ma:displayName="STRDescription" ma:internalName="STRDescription">
      <xsd:simpleType>
        <xsd:restriction base="dms:Note"/>
      </xsd:simpleType>
    </xsd:element>
    <xsd:element name="Client" ma:index="14" nillable="true" ma:displayName="Client" ma:list="4172bab5-1243-4ec6-af87-35f5ee113717" ma:internalName="Client" ma:showField="Title" ma:web="db0ba188-14d5-42eb-aaec-db1b0a34fd41">
      <xsd:simpleType>
        <xsd:restriction base="dms:Lookup"/>
      </xsd:simpleType>
    </xsd:element>
    <xsd:element name="Competitor" ma:index="15" nillable="true" ma:displayName="Competitor" ma:list="30dad87c-9b47-4f31-8c54-22f99ecee464" ma:internalName="Competitor" ma:showField="Title" ma:web="db0ba188-14d5-42eb-aaec-db1b0a34fd41">
      <xsd:complexType>
        <xsd:complexContent>
          <xsd:extension base="dms:MultiChoiceLookup">
            <xsd:sequence>
              <xsd:element name="Value" type="dms:Lookup" maxOccurs="unbounded" minOccurs="0" nillable="true"/>
            </xsd:sequence>
          </xsd:extension>
        </xsd:complexContent>
      </xsd:complexType>
    </xsd:element>
    <xsd:element name="Inventory_x0020_Number" ma:index="16" nillable="true" ma:displayName="Inventory Number" ma:internalName="Inventory_x0020_Number">
      <xsd:simpleType>
        <xsd:restriction base="dms:Text">
          <xsd:maxLength value="255"/>
        </xsd:restriction>
      </xsd:simpleType>
    </xsd:element>
  </xsd:schema>
  <xsd:schema xmlns:xsd="http://www.w3.org/2001/XMLSchema" xmlns:dms="http://schemas.microsoft.com/office/2006/documentManagement/types" targetNamespace="440ea21a-d8b4-4bc0-812e-654569226000" elementFormDefault="qualified">
    <xsd:import namespace="http://schemas.microsoft.com/office/2006/documentManagement/types"/>
    <xsd:element name="Competitor_x0027_s_x0020_Product" ma:index="17" nillable="true" ma:displayName="Competitor Product" ma:default="" ma:format="Dropdown" ma:internalName="Competitor_x0027_s_x0020_Product">
      <xsd:simpleType>
        <xsd:restriction base="dms:Choice">
          <xsd:enumeration value="PegaRULES"/>
          <xsd:enumeration value="J-Rules"/>
          <xsd:enumeration value="CACS"/>
          <xsd:enumeration value="Tallyman"/>
          <xsd:enumeration value="Fraud"/>
          <xsd:enumeration value="Raptor"/>
          <xsd:enumeration value="Probe"/>
          <xsd:enumeration value="CPLEX"/>
        </xsd:restriction>
      </xsd:simpleType>
    </xsd:element>
    <xsd:element name="Remove_x0020_from_x0020_STR_x0020_Date" ma:index="24" nillable="true" ma:displayName="Remove from STR Date" ma:description="Remove the document from the STR after this date." ma:format="DateOnly" ma:internalName="Remove_x0020_from_x0020_STR_x0020_Date">
      <xsd:simpleType>
        <xsd:restriction base="dms:DateTime"/>
      </xsd:simpleType>
    </xsd:element>
    <xsd:element name="Is_x0020_Updated" ma:index="25" nillable="true" ma:displayName="Is Updated" ma:default="Already Updated" ma:format="Dropdown" ma:internalName="Is_x0020_Updated">
      <xsd:simpleType>
        <xsd:restriction base="dms:Choice">
          <xsd:enumeration value="Already Updated"/>
          <xsd:enumeration value="Not Updated"/>
          <xsd:enumeration value="No need to Update"/>
        </xsd:restriction>
      </xsd:simpleType>
    </xsd:element>
    <xsd:element name="Publication_x0020_Date" ma:index="26" nillable="true" ma:displayName="Publication Date" ma:format="DateOnly" ma:internalName="Publication_x0020_Date">
      <xsd:simpleType>
        <xsd:restriction base="dms:DateTime"/>
      </xsd:simpleType>
    </xsd:element>
    <xsd:element name="Product_x0020_Version" ma:index="27" nillable="true" ma:displayName="Product Version" ma:decimals="1" ma:internalName="Product_x0020_Version">
      <xsd:simpleType>
        <xsd:restriction base="dms:Number"/>
      </xsd:simpleType>
    </xsd:element>
    <xsd:element name="Volume_x0020__x0023_" ma:index="28" nillable="true" ma:displayName="Volume #" ma:description="Used to determine volume # of Insights publication" ma:internalName="Volume_x0020__x0023_" ma:percentage="FALSE">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nguage xmlns="http://schemas.microsoft.com/sharepoint/v3">English</Language>
    <Industry xmlns="db0ba188-14d5-42eb-aaec-db1b0a34fd41"/>
    <Product_x0020_number xmlns="db0ba188-14d5-42eb-aaec-db1b0a34fd41" xsi:nil="true"/>
    <Department_x0020_Owner xmlns="db0ba188-14d5-42eb-aaec-db1b0a34fd41">Product Management</Department_x0020_Owner>
    <Competitor xmlns="db0ba188-14d5-42eb-aaec-db1b0a34fd41"/>
    <Volume_x0020__x0023_ xmlns="440ea21a-d8b4-4bc0-812e-654569226000" xsi:nil="true"/>
    <Remove_x0020_from_x0020_STR_x0020_Date xmlns="440ea21a-d8b4-4bc0-812e-654569226000" xsi:nil="true"/>
    <Business_x0020_Problem xmlns="db0ba188-14d5-42eb-aaec-db1b0a34fd41">
      <Value>11</Value>
    </Business_x0020_Problem>
    <Release_x0020_artifact_x0020_to xmlns="db0ba188-14d5-42eb-aaec-db1b0a34fd41">
      <Value>Sales Portal</Value>
    </Release_x0020_artifact_x0020_to>
    <Client xmlns="db0ba188-14d5-42eb-aaec-db1b0a34fd41" xsi:nil="true"/>
    <Is_x0020_Updated xmlns="440ea21a-d8b4-4bc0-812e-654569226000">Already Updated</Is_x0020_Updated>
    <Product_x0020_Version xmlns="440ea21a-d8b4-4bc0-812e-654569226000" xsi:nil="true"/>
    <STRCollateralType xmlns="dda31c62-e2d9-4cd3-9998-64a5085a3e72">Sales Presentations</STRCollateralType>
    <theProduct xmlns="db0ba188-14d5-42eb-aaec-db1b0a34fd41">
      <Value>68</Value>
    </theProduct>
    <Inventory_x0020_Number xmlns="db0ba188-14d5-42eb-aaec-db1b0a34fd41" xsi:nil="true"/>
    <Region xmlns="db0ba188-14d5-42eb-aaec-db1b0a34fd41">
      <Value>2</Value>
      <Value>1</Value>
      <Value>5</Value>
      <Value>4</Value>
      <Value>3</Value>
    </Region>
    <Publication_x0020_Date xmlns="440ea21a-d8b4-4bc0-812e-654569226000" xsi:nil="true"/>
    <Competitor_x0027_s_x0020_Product xmlns="440ea21a-d8b4-4bc0-812e-654569226000" xsi:nil="true"/>
    <Sensitivity xmlns="db0ba188-14d5-42eb-aaec-db1b0a34fd41">Internal Confidential</Sensitivity>
    <Document_x0020_Author xmlns="db0ba188-14d5-42eb-aaec-db1b0a34fd41">
      <UserInfo>
        <DisplayName>CORP\OliverBastert</DisplayName>
        <AccountId>2604</AccountId>
        <AccountType/>
      </UserInfo>
    </Document_x0020_Author>
    <STRDescription xmlns="db0ba188-14d5-42eb-aaec-db1b0a34fd41">Sales Training Presentation</STRDescription>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48D60-16FD-477E-A2B5-6899F6DE3484}">
  <ds:schemaRefs>
    <ds:schemaRef ds:uri="http://schemas.microsoft.com/office/2006/metadata/longProperties"/>
  </ds:schemaRefs>
</ds:datastoreItem>
</file>

<file path=customXml/itemProps2.xml><?xml version="1.0" encoding="utf-8"?>
<ds:datastoreItem xmlns:ds="http://schemas.openxmlformats.org/officeDocument/2006/customXml" ds:itemID="{7F949EA9-4425-4108-9BBD-11446A42D8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a31c62-e2d9-4cd3-9998-64a5085a3e72"/>
    <ds:schemaRef ds:uri="db0ba188-14d5-42eb-aaec-db1b0a34fd41"/>
    <ds:schemaRef ds:uri="440ea21a-d8b4-4bc0-812e-65456922600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F2B3E09-AF5F-41DC-B654-DB1E37A5F781}">
  <ds:schemaRefs>
    <ds:schemaRef ds:uri="http://schemas.microsoft.com/office/2006/metadata/properties"/>
    <ds:schemaRef ds:uri="http://schemas.microsoft.com/sharepoint/v3"/>
    <ds:schemaRef ds:uri="db0ba188-14d5-42eb-aaec-db1b0a34fd41"/>
    <ds:schemaRef ds:uri="440ea21a-d8b4-4bc0-812e-654569226000"/>
    <ds:schemaRef ds:uri="dda31c62-e2d9-4cd3-9998-64a5085a3e72"/>
  </ds:schemaRefs>
</ds:datastoreItem>
</file>

<file path=customXml/itemProps4.xml><?xml version="1.0" encoding="utf-8"?>
<ds:datastoreItem xmlns:ds="http://schemas.openxmlformats.org/officeDocument/2006/customXml" ds:itemID="{F4A60F63-41E9-4B12-8213-73AA84418CF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8197</TotalTime>
  <Words>2312</Words>
  <Application>Microsoft Office PowerPoint</Application>
  <PresentationFormat>画面に合わせる (4:3)</PresentationFormat>
  <Paragraphs>632</Paragraphs>
  <Slides>50</Slides>
  <Notes>50</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FICO 2010 CONFIDENTIAL</vt:lpstr>
      <vt:lpstr>Xpress 7.1 is all about Ultra-Large Scale Optimization</vt:lpstr>
      <vt:lpstr>スライド 2</vt:lpstr>
      <vt:lpstr>Our Optimization Software is Everywhere</vt:lpstr>
      <vt:lpstr>Why American Chose Xpress</vt:lpstr>
      <vt:lpstr>Optimization at American Airlines</vt:lpstr>
      <vt:lpstr>Why Nestlé Chose Xpress </vt:lpstr>
      <vt:lpstr>Why the NFL Chose Xpress</vt:lpstr>
      <vt:lpstr>National Football League</vt:lpstr>
      <vt:lpstr>Case Study: Scheduling NFL Games </vt:lpstr>
      <vt:lpstr>Why CAD Design Chose Xpress</vt:lpstr>
      <vt:lpstr>Why Avis Chose Xpress</vt:lpstr>
      <vt:lpstr>Case Study: Retail Space Planning  and Optimization </vt:lpstr>
      <vt:lpstr>Other areas of experience</vt:lpstr>
      <vt:lpstr>Very Large Scale Optimization Problems</vt:lpstr>
      <vt:lpstr>Optimization Problem Structure</vt:lpstr>
      <vt:lpstr>Types of large MIP problems: No discernible shape</vt:lpstr>
      <vt:lpstr>Types of large MIP problems: Columns &gt;&gt; Rows</vt:lpstr>
      <vt:lpstr>The key to being successful with optimization </vt:lpstr>
      <vt:lpstr>スライド 19</vt:lpstr>
      <vt:lpstr>Modelling the Business Problem</vt:lpstr>
      <vt:lpstr>Modelling the Business Problem</vt:lpstr>
      <vt:lpstr>Key Features and  Benefits of Xpress-Mosel</vt:lpstr>
      <vt:lpstr>Modelling the Business Problem</vt:lpstr>
      <vt:lpstr>Xpress-IVE: Mosel &amp; Optimizer</vt:lpstr>
      <vt:lpstr>Modelling the Business Problem</vt:lpstr>
      <vt:lpstr>Production Planning</vt:lpstr>
      <vt:lpstr>Product Portfolio &amp; Pricing Optimization</vt:lpstr>
      <vt:lpstr>Portfolio Rebalancing Solution </vt:lpstr>
      <vt:lpstr>Facility Location with Google Maps integration</vt:lpstr>
      <vt:lpstr>Solving the Optimization Problem</vt:lpstr>
      <vt:lpstr>FICO Xpress  Offers Multiple Solvers</vt:lpstr>
      <vt:lpstr>A Powerful Solver for Each Model Type</vt:lpstr>
      <vt:lpstr>A Powerful Solver for Each Model Type</vt:lpstr>
      <vt:lpstr>A Powerful Solver for Each Model Type</vt:lpstr>
      <vt:lpstr>Solving the Optimization Problem</vt:lpstr>
      <vt:lpstr>MIP Performance across releases</vt:lpstr>
      <vt:lpstr>Solving the Optimization Problem</vt:lpstr>
      <vt:lpstr>Xpress-Tuner   How to Tune (Automatically) an Optimization Problem?</vt:lpstr>
      <vt:lpstr>Xpress-Tuner Tuning Process</vt:lpstr>
      <vt:lpstr>Xpress-Tuner Detailed Results</vt:lpstr>
      <vt:lpstr>Solving Hard and Large Optimization Problems</vt:lpstr>
      <vt:lpstr>The MIPLIB 2003 Experience</vt:lpstr>
      <vt:lpstr>Solving Hard and Large Optimization Problems</vt:lpstr>
      <vt:lpstr>Solvable Problem Size True 64bit support</vt:lpstr>
      <vt:lpstr>Solving Hard and Large Optimization Problems</vt:lpstr>
      <vt:lpstr>Decomposition and Distributed Modeling</vt:lpstr>
      <vt:lpstr>Deploying the Solution </vt:lpstr>
      <vt:lpstr>Experience and Expertise</vt:lpstr>
      <vt:lpstr>Xpress Optimization Suite</vt:lpstr>
      <vt:lpstr>THANK YOU</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Xpress Is All About Ultra-Large Scale Optimization</dc:title>
  <dc:creator>Fair Isaac</dc:creator>
  <cp:keywords>FICO PPT Template 2010</cp:keywords>
  <cp:lastModifiedBy>PC User</cp:lastModifiedBy>
  <cp:revision>104</cp:revision>
  <cp:lastPrinted>2007-07-19T16:12:38Z</cp:lastPrinted>
  <dcterms:created xsi:type="dcterms:W3CDTF">2009-12-04T00:44:10Z</dcterms:created>
  <dcterms:modified xsi:type="dcterms:W3CDTF">2011-04-18T02:27:22Z</dcterms:modified>
  <cp:category>FICO PowerPoint Template 2010</cp:category>
  <cp:contentType>STR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0x010100143EC4D3A0FF65409147BE720C113A940008B93D50BE36314AA88675CC7B2567D7</vt:lpwstr>
  </property>
</Properties>
</file>